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54" r:id="rId4"/>
    <p:sldId id="355" r:id="rId5"/>
    <p:sldId id="364" r:id="rId6"/>
    <p:sldId id="356" r:id="rId7"/>
    <p:sldId id="359" r:id="rId8"/>
    <p:sldId id="361" r:id="rId9"/>
    <p:sldId id="362" r:id="rId10"/>
    <p:sldId id="363" r:id="rId11"/>
    <p:sldId id="306" r:id="rId12"/>
    <p:sldId id="258" r:id="rId13"/>
    <p:sldId id="307" r:id="rId14"/>
    <p:sldId id="308" r:id="rId15"/>
    <p:sldId id="309" r:id="rId16"/>
    <p:sldId id="310" r:id="rId17"/>
    <p:sldId id="327" r:id="rId18"/>
    <p:sldId id="311" r:id="rId19"/>
    <p:sldId id="312" r:id="rId20"/>
    <p:sldId id="313" r:id="rId21"/>
    <p:sldId id="314" r:id="rId22"/>
    <p:sldId id="331" r:id="rId23"/>
    <p:sldId id="325" r:id="rId24"/>
    <p:sldId id="328" r:id="rId25"/>
    <p:sldId id="329" r:id="rId26"/>
    <p:sldId id="330" r:id="rId27"/>
    <p:sldId id="320" r:id="rId28"/>
    <p:sldId id="369" r:id="rId29"/>
    <p:sldId id="332" r:id="rId30"/>
    <p:sldId id="370" r:id="rId31"/>
    <p:sldId id="333" r:id="rId32"/>
    <p:sldId id="335" r:id="rId33"/>
    <p:sldId id="336" r:id="rId34"/>
    <p:sldId id="337" r:id="rId35"/>
    <p:sldId id="322" r:id="rId36"/>
    <p:sldId id="366" r:id="rId37"/>
    <p:sldId id="367" r:id="rId38"/>
    <p:sldId id="368" r:id="rId39"/>
    <p:sldId id="318" r:id="rId40"/>
    <p:sldId id="319" r:id="rId41"/>
    <p:sldId id="339" r:id="rId42"/>
    <p:sldId id="340" r:id="rId43"/>
    <p:sldId id="344" r:id="rId44"/>
    <p:sldId id="341" r:id="rId45"/>
    <p:sldId id="345" r:id="rId46"/>
    <p:sldId id="346" r:id="rId47"/>
    <p:sldId id="347" r:id="rId48"/>
    <p:sldId id="352" r:id="rId49"/>
    <p:sldId id="348" r:id="rId50"/>
    <p:sldId id="349" r:id="rId51"/>
    <p:sldId id="350" r:id="rId52"/>
    <p:sldId id="351" r:id="rId53"/>
    <p:sldId id="353" r:id="rId54"/>
  </p:sldIdLst>
  <p:sldSz cx="12192000" cy="6858000"/>
  <p:notesSz cx="6797675" cy="99266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767171"/>
    <a:srgbClr val="4472C4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99302-0952-420D-A1D5-8C7323CCB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15A3F-059B-40EE-80F5-99A3C3272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E45E68-2B83-4927-B1C0-979B297CE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40DDB-D96A-4AF0-8F91-0FFFC8FB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F901BE-14B4-418B-889B-011C340C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030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F43E9D-4AA5-4C4F-97D9-1FB53118D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EB97D2-0680-4386-8356-F3759AD845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4D88F-A4AC-4A0A-A193-62D58E284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3B2AB4-A5A3-4597-92FC-69A93FB95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07C5454-DAC3-4580-9E75-7625551D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63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4E87BE8-54AC-40E3-A94F-83AC3F81FA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66F35D-4A42-4FC1-8AB2-6DBBD4E68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03339-C2B4-467D-B35A-C6E37E358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9938A-E8CC-4816-9082-02C241316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77B93E-B5B3-4226-A497-9E87333B0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46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C8CE2-E5C1-44C6-BF1A-6DC9BDD3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DD928-C02D-497E-A5C2-406F7253B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66D018-28B9-4344-A3C8-E096E89D7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13D4AD-B476-48B6-81C7-CAEA8F9ED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623A5E-6180-4793-8FEB-1787085C1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854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9A7AA9-A269-4D15-BE61-72A88212B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708195-BC7A-4BE4-B63B-22E2C5464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6E329A-31E0-4551-8498-12D1BA135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6E57D9-6327-484B-8270-7C84D6FFA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28702A-CE90-4449-909A-AA419D42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043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F3CB2-8265-4ADC-AB96-8C766C9DE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0623D-4874-42A6-A33B-A062DABC80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42EE1E-93AD-48CB-9412-6BA73C9030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A1BD762-E83F-4DD7-8AA6-7004C90C1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C55817-63C0-4F4A-B0E4-DF1468E84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FA53C-F17F-4FD3-9E8E-A37D6432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43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9A7F9-4FB4-4245-95CE-4D690E1A6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FAC44B-C20B-4489-A7FF-81F0D88B6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62AF9A5-9C50-46B3-918A-E04A71010D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6678BF-E856-4D60-8480-0D764D77D8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097757E-06BD-4629-AF10-F880EF951A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1564E8-BFE0-40E3-AFB0-7D010FA8F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FB0782-20E3-42C5-8BAE-13A6D245C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6A676A-8411-42B5-A1D9-A71FFDFC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42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BB8E12-84F2-4754-90E3-ED3DC3640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040B13-2AC9-4416-85FD-948349C24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4B43C9-19BD-4430-8531-B3B26BCF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B959605-E5D9-4473-BAD5-CA3D261BF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880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25C57AB-A97D-43BB-B0FA-CEF3732D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0226BD6-2F9E-4468-9614-B654BA297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3815C8-C602-43CE-8447-D65717D1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751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1AA38-DB27-448D-B2FD-57620906E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A8DA75-C339-4A78-9B1D-5A4A951B6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5B84C0-4367-4817-BE17-748C7CDC5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FB6500-C08C-49F2-B61B-118B750FA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DAEAD4-8D60-4715-B524-78A58713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A4805E-286E-4A5F-8DE3-9062E3244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941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18B2C7-6B88-4CCE-86AD-182F1B291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34A3277-D0D5-46E0-8E8A-CECFC4841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5886D-BA7C-4C6C-96C7-8692180146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3885E3-C158-4E93-8479-FE3B6CE8A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C06880-B8BF-4672-8AC6-7089CF207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1AEE8E-8FEC-4652-BB71-F0B53469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55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E6029A-EA14-452C-AD62-28E0B7C8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DF743B-F962-4467-A481-69728EFA0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50E684-9039-4A15-ACAF-C0A7E7991E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F09D7-3C50-40B8-8DC8-C59A79BA2B4B}" type="datetimeFigureOut">
              <a:rPr lang="ko-KR" altLang="en-US" smtClean="0"/>
              <a:t>2018-07-19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68CBCA-4EC6-434D-942F-FDFFAAC46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23A58A-89DD-4D9C-8B64-7042E2B8E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B40883-34D1-45A1-91DD-9BFE1E4853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71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s://arxiv.org/abs/1611.01578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802.03268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805.09501.pdf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7460DC1-DD54-44E8-91AA-77FEB291B9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46" y="1552603"/>
            <a:ext cx="6880653" cy="51981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6BD18F-5692-4FFF-9715-7E8EA5C9C2C1}"/>
              </a:ext>
            </a:extLst>
          </p:cNvPr>
          <p:cNvSpPr txBox="1"/>
          <p:nvPr/>
        </p:nvSpPr>
        <p:spPr>
          <a:xfrm>
            <a:off x="519723" y="945049"/>
            <a:ext cx="1059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>
                <a:solidFill>
                  <a:srgbClr val="FF0000"/>
                </a:solidFill>
              </a:rPr>
              <a:t>E</a:t>
            </a:r>
            <a:r>
              <a:rPr lang="en-US" altLang="ko-KR" sz="2800" b="1"/>
              <a:t>fficient </a:t>
            </a:r>
            <a:r>
              <a:rPr lang="en-US" altLang="ko-KR" sz="2800" b="1">
                <a:solidFill>
                  <a:srgbClr val="FF0000"/>
                </a:solidFill>
              </a:rPr>
              <a:t>N</a:t>
            </a:r>
            <a:r>
              <a:rPr lang="en-US" altLang="ko-KR" sz="2800" b="1"/>
              <a:t>eural </a:t>
            </a:r>
            <a:r>
              <a:rPr lang="en-US" altLang="ko-KR" sz="2800" b="1">
                <a:solidFill>
                  <a:srgbClr val="FF0000"/>
                </a:solidFill>
              </a:rPr>
              <a:t>A</a:t>
            </a:r>
            <a:r>
              <a:rPr lang="en-US" altLang="ko-KR" sz="2800" b="1"/>
              <a:t>rchitecture </a:t>
            </a:r>
            <a:r>
              <a:rPr lang="en-US" altLang="ko-KR" sz="2800" b="1">
                <a:solidFill>
                  <a:srgbClr val="FF0000"/>
                </a:solidFill>
              </a:rPr>
              <a:t>S</a:t>
            </a:r>
            <a:r>
              <a:rPr lang="en-US" altLang="ko-KR" sz="2800" b="1"/>
              <a:t>earch via Parameter Sharing</a:t>
            </a:r>
            <a:endParaRPr lang="ko-KR" alt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5E550-1803-49E4-B17E-1AA1C76DC95E}"/>
              </a:ext>
            </a:extLst>
          </p:cNvPr>
          <p:cNvSpPr txBox="1"/>
          <p:nvPr/>
        </p:nvSpPr>
        <p:spPr>
          <a:xfrm>
            <a:off x="8373398" y="1931518"/>
            <a:ext cx="4429125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/>
              <a:t>MinGuk Kang</a:t>
            </a:r>
          </a:p>
          <a:p>
            <a:pPr>
              <a:lnSpc>
                <a:spcPct val="200000"/>
              </a:lnSpc>
            </a:pPr>
            <a:r>
              <a:rPr lang="en-US" altLang="ko-KR" b="1"/>
              <a:t>July 18, 2018</a:t>
            </a:r>
          </a:p>
          <a:p>
            <a:pPr>
              <a:lnSpc>
                <a:spcPct val="200000"/>
              </a:lnSpc>
            </a:pPr>
            <a:r>
              <a:rPr lang="en-US" altLang="ko-KR" b="1"/>
              <a:t>first287@naver.com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2845B0-B0EF-484A-BBCE-261914DEBAFF}"/>
              </a:ext>
            </a:extLst>
          </p:cNvPr>
          <p:cNvSpPr/>
          <p:nvPr/>
        </p:nvSpPr>
        <p:spPr>
          <a:xfrm>
            <a:off x="4417796" y="6525300"/>
            <a:ext cx="70583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 dirty="0"/>
              <a:t>: https://medium.com/@startuphackers/building-a-deep-learning-neural-network-startup-7032932e09c</a:t>
            </a:r>
            <a:endParaRPr lang="ko-KR" altLang="en-US" sz="1100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F3EDE03-04F9-482B-9DCC-A823C44CAD27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50F919-A3A9-4883-BEB4-5EFFF0ACFDAF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9FE3CC-50D6-4CDA-A83D-6D781A014D5C}"/>
              </a:ext>
            </a:extLst>
          </p:cNvPr>
          <p:cNvSpPr/>
          <p:nvPr/>
        </p:nvSpPr>
        <p:spPr>
          <a:xfrm>
            <a:off x="892446" y="1497352"/>
            <a:ext cx="5023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Code : </a:t>
            </a:r>
            <a:r>
              <a:rPr lang="ko-KR" altLang="en-US" sz="1400" dirty="0">
                <a:solidFill>
                  <a:srgbClr val="FF0000"/>
                </a:solidFill>
              </a:rPr>
              <a:t>https://github.com/MINGUKKANG/ENAS-Tensorflow</a:t>
            </a:r>
          </a:p>
        </p:txBody>
      </p:sp>
    </p:spTree>
    <p:extLst>
      <p:ext uri="{BB962C8B-B14F-4D97-AF65-F5344CB8AC3E}">
        <p14:creationId xmlns:p14="http://schemas.microsoft.com/office/powerpoint/2010/main" val="60250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639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1. Neural Network</a:t>
            </a:r>
            <a:r>
              <a:rPr lang="ko-KR" altLang="en-US" sz="3200" b="1">
                <a:solidFill>
                  <a:schemeClr val="bg1"/>
                </a:solidFill>
              </a:rPr>
              <a:t>에 대한 소개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F8C721-611B-41C7-9BEB-9EB038DEC2D7}"/>
              </a:ext>
            </a:extLst>
          </p:cNvPr>
          <p:cNvSpPr/>
          <p:nvPr/>
        </p:nvSpPr>
        <p:spPr>
          <a:xfrm>
            <a:off x="5210026" y="6503565"/>
            <a:ext cx="6471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https://www.neuraldesigner.com/blog/perceptron-the-main-component-of-neural-networks/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3192DA-A2C7-4803-8FE1-EFE25B9A3817}"/>
              </a:ext>
            </a:extLst>
          </p:cNvPr>
          <p:cNvSpPr/>
          <p:nvPr/>
        </p:nvSpPr>
        <p:spPr>
          <a:xfrm>
            <a:off x="3990784" y="2535128"/>
            <a:ext cx="447674" cy="2133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96A7FE-C27A-4D68-9956-9E14423FEADE}"/>
              </a:ext>
            </a:extLst>
          </p:cNvPr>
          <p:cNvGrpSpPr/>
          <p:nvPr/>
        </p:nvGrpSpPr>
        <p:grpSpPr>
          <a:xfrm>
            <a:off x="412702" y="781760"/>
            <a:ext cx="11222133" cy="4019885"/>
            <a:chOff x="345664" y="1246129"/>
            <a:chExt cx="11222133" cy="4019885"/>
          </a:xfrm>
        </p:grpSpPr>
        <p:pic>
          <p:nvPicPr>
            <p:cNvPr id="3080" name="Picture 8" descr="Multilayer perceptronì ëí ì´ë¯¸ì§ ê²ìê²°ê³¼">
              <a:extLst>
                <a:ext uri="{FF2B5EF4-FFF2-40B4-BE49-F238E27FC236}">
                  <a16:creationId xmlns:a16="http://schemas.microsoft.com/office/drawing/2014/main" id="{91CF0050-B441-48BC-9284-A71A78108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621" y="1246129"/>
              <a:ext cx="5943379" cy="4019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atì ëí ì´ë¯¸ì§ ê²ìê²°ê³¼">
              <a:extLst>
                <a:ext uri="{FF2B5EF4-FFF2-40B4-BE49-F238E27FC236}">
                  <a16:creationId xmlns:a16="http://schemas.microsoft.com/office/drawing/2014/main" id="{6F007B33-CCC4-4CE1-954C-0620C0B0C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64" y="2346719"/>
              <a:ext cx="3606924" cy="2510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6A5E13-F5E5-44A2-A2D5-D488A8AF2AEC}"/>
                </a:ext>
              </a:extLst>
            </p:cNvPr>
            <p:cNvSpPr/>
            <p:nvPr/>
          </p:nvSpPr>
          <p:spPr>
            <a:xfrm>
              <a:off x="4514851" y="2562224"/>
              <a:ext cx="447674" cy="20478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8CB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</a:p>
            <a:p>
              <a:pPr algn="ctr"/>
              <a:endParaRPr lang="en-US" altLang="ko-KR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7179D3E-F9FF-477C-A443-0C8EC20FE230}"/>
                </a:ext>
              </a:extLst>
            </p:cNvPr>
            <p:cNvCxnSpPr>
              <a:stCxn id="9" idx="1"/>
            </p:cNvCxnSpPr>
            <p:nvPr/>
          </p:nvCxnSpPr>
          <p:spPr>
            <a:xfrm flipV="1">
              <a:off x="3990784" y="3601928"/>
              <a:ext cx="44767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B61AC9-CDE0-4397-A9CC-BF27B9974D02}"/>
                </a:ext>
              </a:extLst>
            </p:cNvPr>
            <p:cNvSpPr txBox="1"/>
            <p:nvPr/>
          </p:nvSpPr>
          <p:spPr>
            <a:xfrm>
              <a:off x="10001250" y="2838450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0.01(Dog)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4EE795-C7D6-4B74-875E-972FD67E9B6B}"/>
                </a:ext>
              </a:extLst>
            </p:cNvPr>
            <p:cNvSpPr txBox="1"/>
            <p:nvPr/>
          </p:nvSpPr>
          <p:spPr>
            <a:xfrm>
              <a:off x="9991725" y="3436312"/>
              <a:ext cx="1576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0.02(Air Plane)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5616FB-D571-4D83-A365-63F2F83129AE}"/>
                </a:ext>
              </a:extLst>
            </p:cNvPr>
            <p:cNvSpPr txBox="1"/>
            <p:nvPr/>
          </p:nvSpPr>
          <p:spPr>
            <a:xfrm>
              <a:off x="10010362" y="4005599"/>
              <a:ext cx="10038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0.97(Cat)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0E22B3-BA6D-4DBC-B7D0-0A33B57A430E}"/>
                  </a:ext>
                </a:extLst>
              </p:cNvPr>
              <p:cNvSpPr txBox="1"/>
              <p:nvPr/>
            </p:nvSpPr>
            <p:spPr>
              <a:xfrm>
                <a:off x="469703" y="5092493"/>
                <a:ext cx="91551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−(0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0.01</m:t>
                        </m:r>
                      </m:e>
                    </m:d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+0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0.02</m:t>
                        </m:r>
                      </m:e>
                    </m:d>
                    <m:r>
                      <a:rPr lang="en-US" altLang="ko-KR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+ 1</m:t>
                    </m:r>
                    <m:r>
                      <a:rPr lang="en-US" altLang="ko-K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0.97</m:t>
                            </m:r>
                          </m:e>
                        </m:d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ko-KR">
                    <a:solidFill>
                      <a:schemeClr val="tx1"/>
                    </a:solidFill>
                  </a:rPr>
                  <a:t> = 0.030459</a:t>
                </a:r>
              </a:p>
              <a:p>
                <a:endParaRPr lang="en-US" altLang="ko-KR">
                  <a:solidFill>
                    <a:srgbClr val="FF0000"/>
                  </a:solidFill>
                </a:endParaRPr>
              </a:p>
              <a:p>
                <a:r>
                  <a:rPr lang="en-US" altLang="ko-KR">
                    <a:solidFill>
                      <a:srgbClr val="FF0000"/>
                    </a:solidFill>
                  </a:rPr>
                  <a:t>To updata parameters of the Neural Network, We apply Gradient Descent Algorithm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0E22B3-BA6D-4DBC-B7D0-0A33B57A4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03" y="5092493"/>
                <a:ext cx="9155135" cy="923330"/>
              </a:xfrm>
              <a:prstGeom prst="rect">
                <a:avLst/>
              </a:prstGeom>
              <a:blipFill>
                <a:blip r:embed="rId4"/>
                <a:stretch>
                  <a:fillRect l="-533" t="-3289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14C9E564-C189-4EF9-B454-D85519F1B1F2}"/>
              </a:ext>
            </a:extLst>
          </p:cNvPr>
          <p:cNvSpPr txBox="1"/>
          <p:nvPr/>
        </p:nvSpPr>
        <p:spPr>
          <a:xfrm>
            <a:off x="11800513" y="6449704"/>
            <a:ext cx="51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4530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F5D355-9344-4001-A98A-8D469C8F93FF}"/>
              </a:ext>
            </a:extLst>
          </p:cNvPr>
          <p:cNvSpPr txBox="1"/>
          <p:nvPr/>
        </p:nvSpPr>
        <p:spPr>
          <a:xfrm>
            <a:off x="5324795" y="2715535"/>
            <a:ext cx="1542410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>
                <a:latin typeface="+mj-lt"/>
              </a:rPr>
              <a:t>ENAS</a:t>
            </a:r>
            <a:r>
              <a:rPr lang="ko-KR" altLang="en-US" sz="2400" b="1">
                <a:latin typeface="+mj-lt"/>
              </a:rPr>
              <a:t>란 </a:t>
            </a:r>
            <a:r>
              <a:rPr lang="en-US" altLang="ko-KR" sz="2400" b="1">
                <a:latin typeface="+mj-lt"/>
              </a:rPr>
              <a:t>?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904B9-1EA3-4A7C-B52F-F3FEA2740A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C71FA4-CE9D-47D2-ADBE-CFFA8B463868}"/>
              </a:ext>
            </a:extLst>
          </p:cNvPr>
          <p:cNvSpPr txBox="1"/>
          <p:nvPr/>
        </p:nvSpPr>
        <p:spPr>
          <a:xfrm>
            <a:off x="11786531" y="6463501"/>
            <a:ext cx="480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D3CC-AF77-4257-8347-E43AE573C073}"/>
              </a:ext>
            </a:extLst>
          </p:cNvPr>
          <p:cNvSpPr txBox="1"/>
          <p:nvPr/>
        </p:nvSpPr>
        <p:spPr>
          <a:xfrm>
            <a:off x="108744" y="0"/>
            <a:ext cx="55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B5B055-965D-498F-B19E-2B2F77AF3F17}"/>
              </a:ext>
            </a:extLst>
          </p:cNvPr>
          <p:cNvCxnSpPr>
            <a:cxnSpLocks/>
          </p:cNvCxnSpPr>
          <p:nvPr/>
        </p:nvCxnSpPr>
        <p:spPr>
          <a:xfrm>
            <a:off x="1754697" y="3429000"/>
            <a:ext cx="8682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57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223705" y="744520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CE9EEB-0AB2-4E83-988D-47FF91077166}"/>
              </a:ext>
            </a:extLst>
          </p:cNvPr>
          <p:cNvSpPr txBox="1"/>
          <p:nvPr/>
        </p:nvSpPr>
        <p:spPr>
          <a:xfrm>
            <a:off x="11739581" y="6462984"/>
            <a:ext cx="4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12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216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223705" y="744520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4AB21-0807-4D10-9ED7-6D634B089D5C}"/>
              </a:ext>
            </a:extLst>
          </p:cNvPr>
          <p:cNvSpPr txBox="1"/>
          <p:nvPr/>
        </p:nvSpPr>
        <p:spPr>
          <a:xfrm>
            <a:off x="343948" y="1241368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뉴럴 네트워크에 인가할 데이터가 부족하고 전처리가 힘들다</a:t>
            </a:r>
            <a:r>
              <a:rPr lang="en-US" altLang="ko-KR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3CDDC-1712-4970-97E6-74222B481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1" y="2068224"/>
            <a:ext cx="4192666" cy="3849997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19" name="Picture 2" descr="ëê¸°ì½ì ëí ì´ë¯¸ì§ ê²ìê²°ê³¼">
            <a:extLst>
              <a:ext uri="{FF2B5EF4-FFF2-40B4-BE49-F238E27FC236}">
                <a16:creationId xmlns:a16="http://schemas.microsoft.com/office/drawing/2014/main" id="{5AEA19B1-24FE-4760-A9D5-A180B0A11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000" y="2870221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2AD4FD-5468-4835-9555-DDBF174D78DA}"/>
              </a:ext>
            </a:extLst>
          </p:cNvPr>
          <p:cNvSpPr txBox="1"/>
          <p:nvPr/>
        </p:nvSpPr>
        <p:spPr>
          <a:xfrm>
            <a:off x="11739581" y="6462984"/>
            <a:ext cx="4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740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223705" y="744520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E4AB21-0807-4D10-9ED7-6D634B089D5C}"/>
              </a:ext>
            </a:extLst>
          </p:cNvPr>
          <p:cNvSpPr txBox="1"/>
          <p:nvPr/>
        </p:nvSpPr>
        <p:spPr>
          <a:xfrm>
            <a:off x="343948" y="1241368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/>
              <a:t>뉴럴 네트워크에 인가할 데이터가 부족하고 전처리가 힘들다</a:t>
            </a:r>
            <a:r>
              <a:rPr lang="en-US" altLang="ko-KR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C33CDDC-1712-4970-97E6-74222B481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51" y="2068224"/>
            <a:ext cx="4192666" cy="3849997"/>
          </a:xfrm>
          <a:prstGeom prst="rect">
            <a:avLst/>
          </a:prstGeom>
          <a:scene3d>
            <a:camera prst="orthographicFront">
              <a:rot lat="0" lon="0" rev="5400000"/>
            </a:camera>
            <a:lightRig rig="threePt" dir="t"/>
          </a:scene3d>
        </p:spPr>
      </p:pic>
      <p:pic>
        <p:nvPicPr>
          <p:cNvPr id="19" name="Picture 2" descr="ëê¸°ì½ì ëí ì´ë¯¸ì§ ê²ìê²°ê³¼">
            <a:extLst>
              <a:ext uri="{FF2B5EF4-FFF2-40B4-BE49-F238E27FC236}">
                <a16:creationId xmlns:a16="http://schemas.microsoft.com/office/drawing/2014/main" id="{5AEA19B1-24FE-4760-A9D5-A180B0A11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000" y="2870221"/>
            <a:ext cx="3048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84CD848-EAD1-43A2-8C4E-779A42A446B9}"/>
              </a:ext>
            </a:extLst>
          </p:cNvPr>
          <p:cNvSpPr txBox="1"/>
          <p:nvPr/>
        </p:nvSpPr>
        <p:spPr>
          <a:xfrm>
            <a:off x="1228818" y="1729858"/>
            <a:ext cx="5666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Unsupervised, SemiSupervised learning</a:t>
            </a:r>
            <a:r>
              <a:rPr lang="ko-KR" altLang="en-US">
                <a:solidFill>
                  <a:srgbClr val="FF0000"/>
                </a:solidFill>
              </a:rPr>
              <a:t>으로 해결</a:t>
            </a:r>
            <a:endParaRPr lang="en-US" altLang="ko-KR">
              <a:solidFill>
                <a:srgbClr val="FF0000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30011E6-D4A1-4FFB-B7DD-2D52415496BF}"/>
              </a:ext>
            </a:extLst>
          </p:cNvPr>
          <p:cNvCxnSpPr/>
          <p:nvPr/>
        </p:nvCxnSpPr>
        <p:spPr>
          <a:xfrm>
            <a:off x="645384" y="1998949"/>
            <a:ext cx="5508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FC50D0A-CCF9-48A1-8741-C7644A3BC2A7}"/>
              </a:ext>
            </a:extLst>
          </p:cNvPr>
          <p:cNvSpPr txBox="1"/>
          <p:nvPr/>
        </p:nvSpPr>
        <p:spPr>
          <a:xfrm>
            <a:off x="11739581" y="6462984"/>
            <a:ext cx="4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6993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223705" y="744520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5AE2CC-6781-4157-83F2-398CBC0DDE45}"/>
              </a:ext>
            </a:extLst>
          </p:cNvPr>
          <p:cNvSpPr txBox="1"/>
          <p:nvPr/>
        </p:nvSpPr>
        <p:spPr>
          <a:xfrm>
            <a:off x="343051" y="1217288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2. </a:t>
            </a:r>
            <a:r>
              <a:rPr lang="ko-KR" altLang="en-US"/>
              <a:t>데이터가 있더라도 최적의 네트워크를 어떻게 구성해야할 지 모르겠다</a:t>
            </a:r>
            <a:r>
              <a:rPr lang="en-US" altLang="ko-KR"/>
              <a:t>. </a:t>
            </a:r>
          </a:p>
        </p:txBody>
      </p:sp>
      <p:pic>
        <p:nvPicPr>
          <p:cNvPr id="23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BD87F098-BD1B-4CA1-BD91-EE8E7610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4" y="1756634"/>
            <a:ext cx="10284336" cy="430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B45D1D-F722-471D-8E89-6F1901D92751}"/>
              </a:ext>
            </a:extLst>
          </p:cNvPr>
          <p:cNvSpPr/>
          <p:nvPr/>
        </p:nvSpPr>
        <p:spPr>
          <a:xfrm>
            <a:off x="5157891" y="6514970"/>
            <a:ext cx="61815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https://medium.com/manchester-futurists/demystifying-deep-neural-nets-efb726eae941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8A5BC5-2E52-4F26-A1E1-965ACF256C90}"/>
              </a:ext>
            </a:extLst>
          </p:cNvPr>
          <p:cNvSpPr txBox="1"/>
          <p:nvPr/>
        </p:nvSpPr>
        <p:spPr>
          <a:xfrm>
            <a:off x="11739581" y="6462984"/>
            <a:ext cx="4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011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223705" y="744520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5AE2CC-6781-4157-83F2-398CBC0DDE45}"/>
              </a:ext>
            </a:extLst>
          </p:cNvPr>
          <p:cNvSpPr txBox="1"/>
          <p:nvPr/>
        </p:nvSpPr>
        <p:spPr>
          <a:xfrm>
            <a:off x="343051" y="1217288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2. </a:t>
            </a:r>
            <a:r>
              <a:rPr lang="ko-KR" altLang="en-US"/>
              <a:t>데이터가 있더라도 최적의 네트워크를 어떻게 구성해야할 지 모르겠다</a:t>
            </a:r>
            <a:r>
              <a:rPr lang="en-US" altLang="ko-KR"/>
              <a:t>. </a:t>
            </a:r>
          </a:p>
        </p:txBody>
      </p:sp>
      <p:pic>
        <p:nvPicPr>
          <p:cNvPr id="23" name="Picture 2" descr="Neural networkì ëí ì´ë¯¸ì§ ê²ìê²°ê³¼">
            <a:extLst>
              <a:ext uri="{FF2B5EF4-FFF2-40B4-BE49-F238E27FC236}">
                <a16:creationId xmlns:a16="http://schemas.microsoft.com/office/drawing/2014/main" id="{BD87F098-BD1B-4CA1-BD91-EE8E76108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4" y="1756634"/>
            <a:ext cx="10284336" cy="430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B45D1D-F722-471D-8E89-6F1901D92751}"/>
              </a:ext>
            </a:extLst>
          </p:cNvPr>
          <p:cNvSpPr/>
          <p:nvPr/>
        </p:nvSpPr>
        <p:spPr>
          <a:xfrm>
            <a:off x="5157891" y="6514970"/>
            <a:ext cx="618150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https://medium.com/manchester-futurists/demystifying-deep-neural-nets-efb726eae941</a:t>
            </a:r>
            <a:endParaRPr lang="ko-KR" altLang="en-US" sz="11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D6A9B4-ECDD-4FD7-B348-FE5DD80E476A}"/>
              </a:ext>
            </a:extLst>
          </p:cNvPr>
          <p:cNvCxnSpPr/>
          <p:nvPr/>
        </p:nvCxnSpPr>
        <p:spPr>
          <a:xfrm>
            <a:off x="8043094" y="1478849"/>
            <a:ext cx="5508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EC10F1-769B-4ADE-B787-FB043E6F436D}"/>
              </a:ext>
            </a:extLst>
          </p:cNvPr>
          <p:cNvSpPr txBox="1"/>
          <p:nvPr/>
        </p:nvSpPr>
        <p:spPr>
          <a:xfrm>
            <a:off x="8636915" y="1226536"/>
            <a:ext cx="36576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ENAS 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3F1A51-D47C-44BF-9FF1-63F6AE056C0A}"/>
              </a:ext>
            </a:extLst>
          </p:cNvPr>
          <p:cNvSpPr txBox="1"/>
          <p:nvPr/>
        </p:nvSpPr>
        <p:spPr>
          <a:xfrm>
            <a:off x="11739581" y="6462984"/>
            <a:ext cx="4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516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9C860E-4DC0-4B3D-AE64-259BCAC00D1D}"/>
              </a:ext>
            </a:extLst>
          </p:cNvPr>
          <p:cNvSpPr txBox="1"/>
          <p:nvPr/>
        </p:nvSpPr>
        <p:spPr>
          <a:xfrm>
            <a:off x="223705" y="744520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</a:t>
            </a:r>
            <a:r>
              <a:rPr lang="ko-KR" altLang="en-US" b="1"/>
              <a:t>기존의 </a:t>
            </a:r>
            <a:r>
              <a:rPr lang="en-US" altLang="ko-KR" b="1"/>
              <a:t>Neural Network</a:t>
            </a:r>
            <a:r>
              <a:rPr lang="ko-KR" altLang="en-US" b="1"/>
              <a:t>의 문제점은 무엇일까</a:t>
            </a:r>
            <a:r>
              <a:rPr lang="en-US" altLang="ko-KR" b="1"/>
              <a:t>??</a:t>
            </a:r>
            <a:endParaRPr lang="en-US" altLang="ko-KR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5AE2CC-6781-4157-83F2-398CBC0DDE45}"/>
              </a:ext>
            </a:extLst>
          </p:cNvPr>
          <p:cNvSpPr txBox="1"/>
          <p:nvPr/>
        </p:nvSpPr>
        <p:spPr>
          <a:xfrm>
            <a:off x="343051" y="1217288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2. </a:t>
            </a:r>
            <a:r>
              <a:rPr lang="ko-KR" altLang="en-US"/>
              <a:t>데이터가 있더라도 최적의 네트워크를 어떻게 구성해야할 지 모르겠다</a:t>
            </a:r>
            <a:r>
              <a:rPr lang="en-US" altLang="ko-KR"/>
              <a:t>. 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BD6A9B4-ECDD-4FD7-B348-FE5DD80E476A}"/>
              </a:ext>
            </a:extLst>
          </p:cNvPr>
          <p:cNvCxnSpPr/>
          <p:nvPr/>
        </p:nvCxnSpPr>
        <p:spPr>
          <a:xfrm>
            <a:off x="8043094" y="1478849"/>
            <a:ext cx="5508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EEC10F1-769B-4ADE-B787-FB043E6F436D}"/>
              </a:ext>
            </a:extLst>
          </p:cNvPr>
          <p:cNvSpPr txBox="1"/>
          <p:nvPr/>
        </p:nvSpPr>
        <p:spPr>
          <a:xfrm>
            <a:off x="8636915" y="1226536"/>
            <a:ext cx="36576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ENAS !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E317F0-2BCE-496F-8050-856252AEE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93" y="2367175"/>
            <a:ext cx="3662614" cy="26392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4C37AB-F145-4093-A512-0E0D6637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53" y="2089907"/>
            <a:ext cx="5719880" cy="319377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9A03EF5-4136-49FB-A4F9-CF048AC52FED}"/>
              </a:ext>
            </a:extLst>
          </p:cNvPr>
          <p:cNvSpPr/>
          <p:nvPr/>
        </p:nvSpPr>
        <p:spPr>
          <a:xfrm>
            <a:off x="7455487" y="6503565"/>
            <a:ext cx="40206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</a:t>
            </a:r>
            <a:r>
              <a:rPr lang="ko-KR" altLang="en-US" sz="1100"/>
              <a:t>github.com/MINGUKKANG/Inception_net_prettytensor</a:t>
            </a:r>
            <a:endParaRPr lang="ko-KR" alt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391842-62B6-43A4-B606-37B85FD28EEA}"/>
              </a:ext>
            </a:extLst>
          </p:cNvPr>
          <p:cNvSpPr txBox="1"/>
          <p:nvPr/>
        </p:nvSpPr>
        <p:spPr>
          <a:xfrm>
            <a:off x="11748725" y="6462984"/>
            <a:ext cx="4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4780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4CFBF-86C2-411E-8D11-907CADF3E0A1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Auto</a:t>
            </a:r>
            <a:r>
              <a:rPr lang="ko-KR" altLang="en-US" b="1"/>
              <a:t> </a:t>
            </a:r>
            <a:r>
              <a:rPr lang="en-US" altLang="ko-KR" b="1"/>
              <a:t>ML</a:t>
            </a:r>
            <a:endParaRPr lang="en-US" altLang="ko-KR" b="1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235327B-C5EC-484A-8E9B-A4E10FCF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849" y="863812"/>
            <a:ext cx="8101078" cy="539879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BDA94-5BCA-4790-A18F-7076128935FC}"/>
              </a:ext>
            </a:extLst>
          </p:cNvPr>
          <p:cNvSpPr/>
          <p:nvPr/>
        </p:nvSpPr>
        <p:spPr>
          <a:xfrm>
            <a:off x="7758758" y="6494916"/>
            <a:ext cx="37016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https://www.youtube.com/watch?v=92-DoDjCdsY</a:t>
            </a:r>
            <a:endParaRPr lang="ko-KR" alt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9FC7C9-05D7-4A5C-9FA2-26D6B5B8B2F3}"/>
              </a:ext>
            </a:extLst>
          </p:cNvPr>
          <p:cNvSpPr txBox="1"/>
          <p:nvPr/>
        </p:nvSpPr>
        <p:spPr>
          <a:xfrm>
            <a:off x="11739581" y="6462984"/>
            <a:ext cx="473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7276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CE9EEB-0AB2-4E83-988D-47FF91077166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19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4CFBF-86C2-411E-8D11-907CADF3E0A1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Auto</a:t>
            </a:r>
            <a:r>
              <a:rPr lang="ko-KR" altLang="en-US" b="1"/>
              <a:t> </a:t>
            </a:r>
            <a:r>
              <a:rPr lang="en-US" altLang="ko-KR" b="1"/>
              <a:t>ML</a:t>
            </a:r>
            <a:endParaRPr lang="en-US" altLang="ko-KR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C8763-33AA-49C6-A383-963C49E2B267}"/>
              </a:ext>
            </a:extLst>
          </p:cNvPr>
          <p:cNvSpPr txBox="1"/>
          <p:nvPr/>
        </p:nvSpPr>
        <p:spPr>
          <a:xfrm>
            <a:off x="276836" y="1235516"/>
            <a:ext cx="116103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Google Auto ML</a:t>
            </a:r>
            <a:r>
              <a:rPr lang="ko-KR" altLang="en-US"/>
              <a:t>의 시작을 알렸던 논문은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</a:t>
            </a:r>
            <a:r>
              <a:rPr lang="en-US" altLang="ko-KR">
                <a:hlinkClick r:id="rId2"/>
              </a:rPr>
              <a:t>eural </a:t>
            </a:r>
            <a:r>
              <a:rPr lang="en-US" altLang="ko-KR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</a:t>
            </a:r>
            <a:r>
              <a:rPr lang="en-US" altLang="ko-KR">
                <a:hlinkClick r:id="rId2"/>
              </a:rPr>
              <a:t>rchitecture </a:t>
            </a:r>
            <a:r>
              <a:rPr lang="en-US" altLang="ko-KR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</a:t>
            </a:r>
            <a:r>
              <a:rPr lang="en-US" altLang="ko-KR">
                <a:hlinkClick r:id="rId2"/>
              </a:rPr>
              <a:t>earch with reinforcement learning</a:t>
            </a:r>
            <a:r>
              <a:rPr lang="en-US" altLang="ko-KR"/>
              <a:t> (BarretZoph∗, QuocV.Le, 2017 ICLR) </a:t>
            </a:r>
            <a:r>
              <a:rPr lang="ko-KR" altLang="en-US"/>
              <a:t>이다</a:t>
            </a:r>
            <a:r>
              <a:rPr lang="en-US" altLang="ko-KR"/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9B94A72-754C-439E-A0EA-B01DCE3159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5" y="2363836"/>
            <a:ext cx="5372805" cy="33808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F6C363B-D139-48E9-9A0C-CFB5311C51ED}"/>
              </a:ext>
            </a:extLst>
          </p:cNvPr>
          <p:cNvSpPr/>
          <p:nvPr/>
        </p:nvSpPr>
        <p:spPr>
          <a:xfrm>
            <a:off x="8864527" y="6471439"/>
            <a:ext cx="2611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https://arxiv.org/abs/1611.01578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580838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F5D355-9344-4001-A98A-8D469C8F93FF}"/>
              </a:ext>
            </a:extLst>
          </p:cNvPr>
          <p:cNvSpPr txBox="1"/>
          <p:nvPr/>
        </p:nvSpPr>
        <p:spPr>
          <a:xfrm>
            <a:off x="396202" y="1013532"/>
            <a:ext cx="4634730" cy="51454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b="1"/>
              <a:t>Neural Network</a:t>
            </a:r>
            <a:r>
              <a:rPr lang="ko-KR" altLang="en-US" sz="2400" b="1"/>
              <a:t>에 대한 소개</a:t>
            </a:r>
            <a:endParaRPr lang="en-US" altLang="ko-KR" sz="2400" b="1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b="1"/>
              <a:t>ENAS</a:t>
            </a:r>
            <a:r>
              <a:rPr lang="ko-KR" altLang="en-US" sz="2400" b="1" dirty="0"/>
              <a:t>란 </a:t>
            </a:r>
            <a:r>
              <a:rPr lang="en-US" altLang="ko-KR" sz="2400" b="1" dirty="0"/>
              <a:t>?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2400" b="1"/>
              <a:t>ENAS</a:t>
            </a:r>
            <a:r>
              <a:rPr lang="ko-KR" altLang="en-US" sz="2400" b="1"/>
              <a:t>의 목표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/>
              <a:t>학습 방법 및 세부사항</a:t>
            </a:r>
            <a:endParaRPr lang="en-US" altLang="ko-KR" sz="2400" b="1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/>
              <a:t>실험 </a:t>
            </a:r>
            <a:r>
              <a:rPr lang="ko-KR" altLang="en-US" sz="2400" b="1" dirty="0"/>
              <a:t>결과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dirty="0"/>
              <a:t>고 찰</a:t>
            </a:r>
            <a:endParaRPr lang="en-US" altLang="ko-KR" sz="2400" b="1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/>
              <a:t>참고 문헌</a:t>
            </a:r>
            <a:endParaRPr lang="en-US" altLang="ko-KR" sz="2400" b="1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904B9-1EA3-4A7C-B52F-F3FEA2740A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C71FA4-CE9D-47D2-ADBE-CFFA8B463868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E1BCE4-E07A-4891-970F-9A38EF3CFC4D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D3CC-AF77-4257-8347-E43AE573C073}"/>
              </a:ext>
            </a:extLst>
          </p:cNvPr>
          <p:cNvSpPr txBox="1"/>
          <p:nvPr/>
        </p:nvSpPr>
        <p:spPr>
          <a:xfrm>
            <a:off x="108744" y="0"/>
            <a:ext cx="55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506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4CFBF-86C2-411E-8D11-907CADF3E0A1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Auto</a:t>
            </a:r>
            <a:r>
              <a:rPr lang="ko-KR" altLang="en-US" b="1"/>
              <a:t> </a:t>
            </a:r>
            <a:r>
              <a:rPr lang="en-US" altLang="ko-KR" b="1"/>
              <a:t>ML</a:t>
            </a:r>
            <a:endParaRPr lang="en-US" altLang="ko-KR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7C104D-04BB-449B-B986-DE0A3179EF1D}"/>
              </a:ext>
            </a:extLst>
          </p:cNvPr>
          <p:cNvSpPr txBox="1"/>
          <p:nvPr/>
        </p:nvSpPr>
        <p:spPr>
          <a:xfrm>
            <a:off x="281756" y="1235516"/>
            <a:ext cx="116103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Neural Architecture Search(NAS)</a:t>
            </a:r>
            <a:r>
              <a:rPr lang="ko-KR" altLang="en-US"/>
              <a:t>의 문제점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800GPU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이용 수일동안 분산 학습을 하여 결과를 얻어냄 → 학습하는데 시간이 너무 오래 걸린다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en-US" altLang="ko-KR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E32E214-5334-464D-85FB-8DEF37CF153C}"/>
              </a:ext>
            </a:extLst>
          </p:cNvPr>
          <p:cNvSpPr/>
          <p:nvPr/>
        </p:nvSpPr>
        <p:spPr>
          <a:xfrm>
            <a:off x="5210100" y="6514970"/>
            <a:ext cx="637386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</a:t>
            </a:r>
            <a:r>
              <a:rPr lang="ko-KR" altLang="en-US" sz="1100"/>
              <a:t>https://twitter.com/nvidia?ref_src=twsrc%5Egoogle%7Ctwcamp%5Eserp%7Ctwgr%5Eauthor</a:t>
            </a:r>
          </a:p>
        </p:txBody>
      </p:sp>
      <p:pic>
        <p:nvPicPr>
          <p:cNvPr id="26" name="Picture 2" descr="strix 1080tiì ëí ì´ë¯¸ì§ ê²ìê²°ê³¼">
            <a:extLst>
              <a:ext uri="{FF2B5EF4-FFF2-40B4-BE49-F238E27FC236}">
                <a16:creationId xmlns:a16="http://schemas.microsoft.com/office/drawing/2014/main" id="{0CE73A4F-6F90-4B4A-89CB-13BE224B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3028618"/>
            <a:ext cx="3824287" cy="33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935D5A-E669-4203-8DB9-B872DB17C029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4045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2. ENAS</a:t>
            </a:r>
            <a:r>
              <a:rPr lang="ko-KR" altLang="en-US" sz="3200" b="1">
                <a:solidFill>
                  <a:schemeClr val="bg1"/>
                </a:solidFill>
              </a:rPr>
              <a:t>란</a:t>
            </a:r>
            <a:r>
              <a:rPr lang="en-US" altLang="ko-KR" sz="3200" b="1">
                <a:solidFill>
                  <a:schemeClr val="bg1"/>
                </a:solidFill>
              </a:rPr>
              <a:t>?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4CFBF-86C2-411E-8D11-907CADF3E0A1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Auto</a:t>
            </a:r>
            <a:r>
              <a:rPr lang="ko-KR" altLang="en-US" b="1"/>
              <a:t> </a:t>
            </a:r>
            <a:r>
              <a:rPr lang="en-US" altLang="ko-KR" b="1"/>
              <a:t>ML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A249B6-FC83-45FE-B944-9BDF37A5D97A}"/>
              </a:ext>
            </a:extLst>
          </p:cNvPr>
          <p:cNvSpPr txBox="1"/>
          <p:nvPr/>
        </p:nvSpPr>
        <p:spPr>
          <a:xfrm>
            <a:off x="318145" y="1308425"/>
            <a:ext cx="10637453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그 결과 </a:t>
            </a:r>
            <a:r>
              <a:rPr lang="en-US" altLang="ko-KR">
                <a:solidFill>
                  <a:srgbClr val="FF0000"/>
                </a:solidFill>
                <a:hlinkClick r:id="rId2"/>
              </a:rPr>
              <a:t>E</a:t>
            </a:r>
            <a:r>
              <a:rPr lang="en-US" altLang="ko-KR">
                <a:hlinkClick r:id="rId2"/>
              </a:rPr>
              <a:t>fficient </a:t>
            </a:r>
            <a:r>
              <a:rPr lang="en-US" altLang="ko-KR">
                <a:solidFill>
                  <a:srgbClr val="FF0000"/>
                </a:solidFill>
                <a:hlinkClick r:id="rId2"/>
              </a:rPr>
              <a:t>N</a:t>
            </a:r>
            <a:r>
              <a:rPr lang="en-US" altLang="ko-KR">
                <a:hlinkClick r:id="rId2"/>
              </a:rPr>
              <a:t>eural </a:t>
            </a:r>
            <a:r>
              <a:rPr lang="en-US" altLang="ko-KR">
                <a:solidFill>
                  <a:srgbClr val="FF0000"/>
                </a:solidFill>
                <a:hlinkClick r:id="rId2"/>
              </a:rPr>
              <a:t>A</a:t>
            </a:r>
            <a:r>
              <a:rPr lang="en-US" altLang="ko-KR">
                <a:hlinkClick r:id="rId2"/>
              </a:rPr>
              <a:t>rchitecture </a:t>
            </a:r>
            <a:r>
              <a:rPr lang="en-US" altLang="ko-KR">
                <a:solidFill>
                  <a:srgbClr val="FF0000"/>
                </a:solidFill>
                <a:hlinkClick r:id="rId2"/>
              </a:rPr>
              <a:t>S</a:t>
            </a:r>
            <a:r>
              <a:rPr lang="en-US" altLang="ko-KR">
                <a:hlinkClick r:id="rId2"/>
              </a:rPr>
              <a:t>earch Via parameter sharing</a:t>
            </a:r>
            <a:r>
              <a:rPr lang="en-US" altLang="ko-KR"/>
              <a:t>(ENAS, 2018)</a:t>
            </a:r>
            <a:r>
              <a:rPr lang="ko-KR" altLang="en-US"/>
              <a:t>가 나왔다</a:t>
            </a:r>
            <a:r>
              <a:rPr lang="en-US" altLang="ko-KR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(Hieu Pham, Melody Y. Guan, Barret Zoph, Quoc V. Le, Jeff Dean)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FF0000"/>
                </a:solidFill>
              </a:rPr>
              <a:t>1080TI 1</a:t>
            </a:r>
            <a:r>
              <a:rPr lang="ko-KR" altLang="en-US">
                <a:solidFill>
                  <a:srgbClr val="FF0000"/>
                </a:solidFill>
              </a:rPr>
              <a:t>개로 </a:t>
            </a:r>
            <a:r>
              <a:rPr lang="en-US" altLang="ko-KR">
                <a:solidFill>
                  <a:srgbClr val="FF0000"/>
                </a:solidFill>
              </a:rPr>
              <a:t>16</a:t>
            </a:r>
            <a:r>
              <a:rPr lang="ko-KR" altLang="en-US">
                <a:solidFill>
                  <a:srgbClr val="FF0000"/>
                </a:solidFill>
              </a:rPr>
              <a:t>시간 이내에 특정 </a:t>
            </a:r>
            <a:r>
              <a:rPr lang="en-US" altLang="ko-KR">
                <a:solidFill>
                  <a:srgbClr val="FF0000"/>
                </a:solidFill>
              </a:rPr>
              <a:t>dataset</a:t>
            </a:r>
            <a:r>
              <a:rPr lang="ko-KR" altLang="en-US">
                <a:solidFill>
                  <a:srgbClr val="FF0000"/>
                </a:solidFill>
              </a:rPr>
              <a:t>에 적합한 </a:t>
            </a:r>
            <a:r>
              <a:rPr lang="en-US" altLang="ko-KR">
                <a:solidFill>
                  <a:srgbClr val="FF0000"/>
                </a:solidFill>
              </a:rPr>
              <a:t>Network</a:t>
            </a:r>
            <a:r>
              <a:rPr lang="ko-KR" altLang="en-US">
                <a:solidFill>
                  <a:srgbClr val="FF0000"/>
                </a:solidFill>
              </a:rPr>
              <a:t>를 찾아줌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br>
              <a:rPr lang="en-US" altLang="ko-KR"/>
            </a:br>
            <a:endParaRPr lang="en-US" altLang="ko-KR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7B99C3-80CA-446D-AEE7-A73A8F9D2173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142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F5D355-9344-4001-A98A-8D469C8F93FF}"/>
              </a:ext>
            </a:extLst>
          </p:cNvPr>
          <p:cNvSpPr txBox="1"/>
          <p:nvPr/>
        </p:nvSpPr>
        <p:spPr>
          <a:xfrm>
            <a:off x="5047705" y="2641644"/>
            <a:ext cx="2018501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>
                <a:latin typeface="+mj-lt"/>
              </a:rPr>
              <a:t>ENAS</a:t>
            </a:r>
            <a:r>
              <a:rPr lang="ko-KR" altLang="en-US" sz="2400" b="1">
                <a:latin typeface="+mj-lt"/>
              </a:rPr>
              <a:t>의 목표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904B9-1EA3-4A7C-B52F-F3FEA2740A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73D3CC-AF77-4257-8347-E43AE573C073}"/>
              </a:ext>
            </a:extLst>
          </p:cNvPr>
          <p:cNvSpPr txBox="1"/>
          <p:nvPr/>
        </p:nvSpPr>
        <p:spPr>
          <a:xfrm>
            <a:off x="108744" y="0"/>
            <a:ext cx="55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B5B055-965D-498F-B19E-2B2F77AF3F17}"/>
              </a:ext>
            </a:extLst>
          </p:cNvPr>
          <p:cNvCxnSpPr>
            <a:cxnSpLocks/>
          </p:cNvCxnSpPr>
          <p:nvPr/>
        </p:nvCxnSpPr>
        <p:spPr>
          <a:xfrm>
            <a:off x="1754697" y="3429000"/>
            <a:ext cx="8682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7F6CC3-5B3E-4991-A946-9EAE846C1E9F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0268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3. ENAS</a:t>
            </a:r>
            <a:r>
              <a:rPr lang="ko-KR" altLang="en-US" sz="3200" b="1">
                <a:solidFill>
                  <a:schemeClr val="bg1"/>
                </a:solidFill>
              </a:rPr>
              <a:t>의 목표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23</a:t>
            </a:r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C3A457-BC5E-4928-8ACA-397630A65B22}"/>
              </a:ext>
            </a:extLst>
          </p:cNvPr>
          <p:cNvGrpSpPr/>
          <p:nvPr/>
        </p:nvGrpSpPr>
        <p:grpSpPr>
          <a:xfrm>
            <a:off x="699165" y="1421989"/>
            <a:ext cx="10345723" cy="4251473"/>
            <a:chOff x="856183" y="2068534"/>
            <a:chExt cx="10345723" cy="4251473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BDDC09A-2EAF-4B7E-9678-2C5781158920}"/>
                </a:ext>
              </a:extLst>
            </p:cNvPr>
            <p:cNvGrpSpPr/>
            <p:nvPr/>
          </p:nvGrpSpPr>
          <p:grpSpPr>
            <a:xfrm>
              <a:off x="856183" y="2817497"/>
              <a:ext cx="10345723" cy="3127988"/>
              <a:chOff x="355057" y="1104779"/>
              <a:chExt cx="9115591" cy="261788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B7CC886-1E7E-49D2-9AE1-F7CF0AEA583D}"/>
                  </a:ext>
                </a:extLst>
              </p:cNvPr>
              <p:cNvGrpSpPr/>
              <p:nvPr/>
            </p:nvGrpSpPr>
            <p:grpSpPr>
              <a:xfrm>
                <a:off x="8076991" y="1104779"/>
                <a:ext cx="543568" cy="1189426"/>
                <a:chOff x="4026677" y="3429000"/>
                <a:chExt cx="598522" cy="1309675"/>
              </a:xfrm>
            </p:grpSpPr>
            <p:sp>
              <p:nvSpPr>
                <p:cNvPr id="81" name="육각형 80">
                  <a:extLst>
                    <a:ext uri="{FF2B5EF4-FFF2-40B4-BE49-F238E27FC236}">
                      <a16:creationId xmlns:a16="http://schemas.microsoft.com/office/drawing/2014/main" id="{FE4ACDD1-2061-451A-94A6-13775B6D010E}"/>
                    </a:ext>
                  </a:extLst>
                </p:cNvPr>
                <p:cNvSpPr/>
                <p:nvPr/>
              </p:nvSpPr>
              <p:spPr>
                <a:xfrm>
                  <a:off x="4026677" y="3429000"/>
                  <a:ext cx="598522" cy="1309675"/>
                </a:xfrm>
                <a:prstGeom prst="hexagon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884D2F6-ED4A-4819-B843-19FA2F9AE957}"/>
                    </a:ext>
                  </a:extLst>
                </p:cNvPr>
                <p:cNvSpPr txBox="1"/>
                <p:nvPr/>
              </p:nvSpPr>
              <p:spPr>
                <a:xfrm rot="5400000">
                  <a:off x="3836996" y="3980783"/>
                  <a:ext cx="997421" cy="298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Hypothesis</a:t>
                  </a:r>
                  <a:endParaRPr lang="ko-KR" altLang="en-US" sz="1400" dirty="0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5737130-0143-429C-B459-AA26778D9B68}"/>
                  </a:ext>
                </a:extLst>
              </p:cNvPr>
              <p:cNvGrpSpPr/>
              <p:nvPr/>
            </p:nvGrpSpPr>
            <p:grpSpPr>
              <a:xfrm>
                <a:off x="355057" y="1178173"/>
                <a:ext cx="9115591" cy="2544490"/>
                <a:chOff x="355057" y="1178173"/>
                <a:chExt cx="9115591" cy="2544490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0C24168-2B83-44B8-B662-CBCBB3E5C6E0}"/>
                    </a:ext>
                  </a:extLst>
                </p:cNvPr>
                <p:cNvGrpSpPr/>
                <p:nvPr/>
              </p:nvGrpSpPr>
              <p:grpSpPr>
                <a:xfrm>
                  <a:off x="355057" y="1178683"/>
                  <a:ext cx="1196879" cy="1042639"/>
                  <a:chOff x="387181" y="1201435"/>
                  <a:chExt cx="1196879" cy="1042639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DCEB4EF1-3EF0-401B-BC04-70A3F5E37E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84855" y="1475084"/>
                    <a:ext cx="899995" cy="495343"/>
                  </a:xfrm>
                  <a:prstGeom prst="rect">
                    <a:avLst/>
                  </a:prstGeom>
                  <a:solidFill>
                    <a:srgbClr val="A5D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Image</a:t>
                    </a:r>
                    <a:endParaRPr lang="ko-KR" altLang="en-US" sz="1400" dirty="0">
                      <a:solidFill>
                        <a:schemeClr val="tx1"/>
                      </a:solidFill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85A75376-4D13-4253-A0EE-56EB0227A8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15070" y="1475084"/>
                    <a:ext cx="1042639" cy="49534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Conv</a:t>
                    </a:r>
                    <a:r>
                      <a:rPr lang="ko-KR" altLang="en-US" sz="140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cell</a:t>
                    </a:r>
                    <a:endParaRPr lang="en-US" altLang="ko-KR" sz="14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32x32x8</a:t>
                    </a:r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0</a:t>
                    </a:r>
                    <a:endParaRPr lang="en-US" altLang="ko-KR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415EE4A0-E1C5-4716-BB49-CABC4B792A8A}"/>
                    </a:ext>
                  </a:extLst>
                </p:cNvPr>
                <p:cNvCxnSpPr>
                  <a:cxnSpLocks/>
                  <a:stCxn id="79" idx="0"/>
                  <a:endCxn id="80" idx="2"/>
                </p:cNvCxnSpPr>
                <p:nvPr/>
              </p:nvCxnSpPr>
              <p:spPr>
                <a:xfrm flipV="1">
                  <a:off x="850400" y="1700003"/>
                  <a:ext cx="206195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212A360-E057-4F14-BF2F-B2EFF9955043}"/>
                    </a:ext>
                  </a:extLst>
                </p:cNvPr>
                <p:cNvSpPr/>
                <p:nvPr/>
              </p:nvSpPr>
              <p:spPr>
                <a:xfrm rot="5400000">
                  <a:off x="1484482" y="1452332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0</a:t>
                  </a:r>
                  <a:endParaRPr lang="en-US" altLang="ko-KR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1CA7703-6F7B-4DD0-A6BC-712B9D20089D}"/>
                    </a:ext>
                  </a:extLst>
                </p:cNvPr>
                <p:cNvSpPr/>
                <p:nvPr/>
              </p:nvSpPr>
              <p:spPr>
                <a:xfrm rot="5400000">
                  <a:off x="2186018" y="1452332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0</a:t>
                  </a:r>
                  <a:endParaRPr lang="en-US" altLang="ko-KR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73035BAE-EFB5-4328-A04F-AECABB59213B}"/>
                    </a:ext>
                  </a:extLst>
                </p:cNvPr>
                <p:cNvSpPr/>
                <p:nvPr/>
              </p:nvSpPr>
              <p:spPr>
                <a:xfrm rot="5400000">
                  <a:off x="2887554" y="1452332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16x16x96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FFCD5604-F475-4FD6-AFE7-A3A8C60AC39B}"/>
                    </a:ext>
                  </a:extLst>
                </p:cNvPr>
                <p:cNvSpPr/>
                <p:nvPr/>
              </p:nvSpPr>
              <p:spPr>
                <a:xfrm rot="5400000">
                  <a:off x="3595601" y="145182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6BA65C15-1314-4E28-B6AB-BA7AEAAEDF62}"/>
                    </a:ext>
                  </a:extLst>
                </p:cNvPr>
                <p:cNvSpPr/>
                <p:nvPr/>
              </p:nvSpPr>
              <p:spPr>
                <a:xfrm rot="5400000">
                  <a:off x="4300376" y="145182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F5B176D-B133-4761-8F19-61E198C89432}"/>
                    </a:ext>
                  </a:extLst>
                </p:cNvPr>
                <p:cNvSpPr/>
                <p:nvPr/>
              </p:nvSpPr>
              <p:spPr>
                <a:xfrm rot="5400000">
                  <a:off x="5001798" y="1451824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8240E35-2277-41CF-BA4F-8F8D53EB2BFB}"/>
                    </a:ext>
                  </a:extLst>
                </p:cNvPr>
                <p:cNvSpPr/>
                <p:nvPr/>
              </p:nvSpPr>
              <p:spPr>
                <a:xfrm rot="5400000">
                  <a:off x="5701418" y="1451825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8x8x192</a:t>
                  </a: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095200E5-405B-4A50-BE0F-5384E1BDC9B9}"/>
                    </a:ext>
                  </a:extLst>
                </p:cNvPr>
                <p:cNvSpPr/>
                <p:nvPr/>
              </p:nvSpPr>
              <p:spPr>
                <a:xfrm rot="5400000">
                  <a:off x="6381652" y="1451823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C575AE0-A84A-406F-965B-B0A0CD8E8216}"/>
                    </a:ext>
                  </a:extLst>
                </p:cNvPr>
                <p:cNvSpPr/>
                <p:nvPr/>
              </p:nvSpPr>
              <p:spPr>
                <a:xfrm rot="5400000">
                  <a:off x="81408" y="287364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cxnSp>
              <p:nvCxnSpPr>
                <p:cNvPr id="40" name="연결선: 구부러짐 39">
                  <a:extLst>
                    <a:ext uri="{FF2B5EF4-FFF2-40B4-BE49-F238E27FC236}">
                      <a16:creationId xmlns:a16="http://schemas.microsoft.com/office/drawing/2014/main" id="{C3E6A09C-E254-4004-B5D2-8BAFB407A4FE}"/>
                    </a:ext>
                  </a:extLst>
                </p:cNvPr>
                <p:cNvCxnSpPr>
                  <a:cxnSpLocks/>
                  <a:stCxn id="38" idx="3"/>
                  <a:endCxn id="39" idx="1"/>
                </p:cNvCxnSpPr>
                <p:nvPr/>
              </p:nvCxnSpPr>
              <p:spPr>
                <a:xfrm rot="5400000">
                  <a:off x="3563257" y="-739717"/>
                  <a:ext cx="379185" cy="6300244"/>
                </a:xfrm>
                <a:prstGeom prst="curvedConnector3">
                  <a:avLst>
                    <a:gd name="adj1" fmla="val 50000"/>
                  </a:avLst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09284BE-55CE-4D97-B398-171EBA035B32}"/>
                    </a:ext>
                  </a:extLst>
                </p:cNvPr>
                <p:cNvSpPr/>
                <p:nvPr/>
              </p:nvSpPr>
              <p:spPr>
                <a:xfrm rot="5400000">
                  <a:off x="782946" y="287364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2C50794-1DB8-4FC9-872D-7261EBACCCE7}"/>
                    </a:ext>
                  </a:extLst>
                </p:cNvPr>
                <p:cNvSpPr/>
                <p:nvPr/>
              </p:nvSpPr>
              <p:spPr>
                <a:xfrm rot="5400000">
                  <a:off x="1484481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7B79DBE-7235-47F3-A555-755FB85843E4}"/>
                    </a:ext>
                  </a:extLst>
                </p:cNvPr>
                <p:cNvSpPr/>
                <p:nvPr/>
              </p:nvSpPr>
              <p:spPr>
                <a:xfrm rot="5400000">
                  <a:off x="2186018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A2E0E325-DD4D-4CBD-A72E-D31D4D165E55}"/>
                    </a:ext>
                  </a:extLst>
                </p:cNvPr>
                <p:cNvSpPr/>
                <p:nvPr/>
              </p:nvSpPr>
              <p:spPr>
                <a:xfrm rot="5400000">
                  <a:off x="2887554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288406B-08E8-4682-AD40-C2B033D37E44}"/>
                    </a:ext>
                  </a:extLst>
                </p:cNvPr>
                <p:cNvSpPr/>
                <p:nvPr/>
              </p:nvSpPr>
              <p:spPr>
                <a:xfrm rot="5400000">
                  <a:off x="3606801" y="2880280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F129E73F-5D40-45FF-8801-A1250BC8FB1C}"/>
                    </a:ext>
                  </a:extLst>
                </p:cNvPr>
                <p:cNvSpPr/>
                <p:nvPr/>
              </p:nvSpPr>
              <p:spPr>
                <a:xfrm rot="5400000">
                  <a:off x="4290626" y="2873135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4x4x384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7163577F-B306-4AAA-9F17-9385CA67B3FA}"/>
                    </a:ext>
                  </a:extLst>
                </p:cNvPr>
                <p:cNvSpPr/>
                <p:nvPr/>
              </p:nvSpPr>
              <p:spPr>
                <a:xfrm rot="5400000">
                  <a:off x="4992162" y="2880280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4x4x640</a:t>
                  </a: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FCD1E993-D8B3-4922-8A40-269C38F315C0}"/>
                    </a:ext>
                  </a:extLst>
                </p:cNvPr>
                <p:cNvSpPr/>
                <p:nvPr/>
              </p:nvSpPr>
              <p:spPr>
                <a:xfrm rot="5400000">
                  <a:off x="7094854" y="1451822"/>
                  <a:ext cx="1042639" cy="495341"/>
                </a:xfrm>
                <a:prstGeom prst="rect">
                  <a:avLst/>
                </a:prstGeom>
                <a:solidFill>
                  <a:srgbClr val="F8CBA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Auxiliary</a:t>
                  </a: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A450496-D4C9-4542-8EA5-EE322CFA2BF4}"/>
                    </a:ext>
                  </a:extLst>
                </p:cNvPr>
                <p:cNvSpPr/>
                <p:nvPr/>
              </p:nvSpPr>
              <p:spPr>
                <a:xfrm rot="5400000">
                  <a:off x="5702266" y="2873134"/>
                  <a:ext cx="1042639" cy="495341"/>
                </a:xfrm>
                <a:prstGeom prst="rect">
                  <a:avLst/>
                </a:prstGeom>
                <a:solidFill>
                  <a:srgbClr val="70AD4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GAP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1B727DEB-246B-4645-A626-89A7375E20D7}"/>
                    </a:ext>
                  </a:extLst>
                </p:cNvPr>
                <p:cNvSpPr/>
                <p:nvPr/>
              </p:nvSpPr>
              <p:spPr>
                <a:xfrm rot="5400000">
                  <a:off x="6395234" y="2880280"/>
                  <a:ext cx="1042639" cy="495341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F C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310CBBC4-6628-42AE-8575-89A9190B0CCE}"/>
                    </a:ext>
                  </a:extLst>
                </p:cNvPr>
                <p:cNvSpPr/>
                <p:nvPr/>
              </p:nvSpPr>
              <p:spPr>
                <a:xfrm rot="5400000">
                  <a:off x="7083527" y="2880280"/>
                  <a:ext cx="1042639" cy="495341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Softmax Activation</a:t>
                  </a:r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FF9FD4C-D164-4110-A273-492B6DF27609}"/>
                    </a:ext>
                  </a:extLst>
                </p:cNvPr>
                <p:cNvGrpSpPr/>
                <p:nvPr/>
              </p:nvGrpSpPr>
              <p:grpSpPr>
                <a:xfrm>
                  <a:off x="8058375" y="2533237"/>
                  <a:ext cx="543568" cy="1189426"/>
                  <a:chOff x="4026677" y="3429000"/>
                  <a:chExt cx="598522" cy="1309675"/>
                </a:xfrm>
              </p:grpSpPr>
              <p:sp>
                <p:nvSpPr>
                  <p:cNvPr id="77" name="육각형 76">
                    <a:extLst>
                      <a:ext uri="{FF2B5EF4-FFF2-40B4-BE49-F238E27FC236}">
                        <a16:creationId xmlns:a16="http://schemas.microsoft.com/office/drawing/2014/main" id="{722A8B65-1A8B-4E62-997E-B6BF00D7991B}"/>
                      </a:ext>
                    </a:extLst>
                  </p:cNvPr>
                  <p:cNvSpPr/>
                  <p:nvPr/>
                </p:nvSpPr>
                <p:spPr>
                  <a:xfrm>
                    <a:off x="4026677" y="3429000"/>
                    <a:ext cx="598522" cy="1309675"/>
                  </a:xfrm>
                  <a:prstGeom prst="hexagon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D82A677-63B4-4031-8395-6FC2E9B250A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835133" y="3967389"/>
                    <a:ext cx="997421" cy="2985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/>
                      <a:t>Hypothesis</a:t>
                    </a:r>
                    <a:endParaRPr lang="ko-KR" altLang="en-US" sz="1400" dirty="0"/>
                  </a:p>
                </p:txBody>
              </p:sp>
            </p:grp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7E149F47-2412-4899-BE21-A11F29077188}"/>
                    </a:ext>
                  </a:extLst>
                </p:cNvPr>
                <p:cNvCxnSpPr>
                  <a:stCxn id="80" idx="0"/>
                  <a:endCxn id="31" idx="2"/>
                </p:cNvCxnSpPr>
                <p:nvPr/>
              </p:nvCxnSpPr>
              <p:spPr>
                <a:xfrm>
                  <a:off x="1551936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772E3BB5-8B0F-45B3-B9F1-E8A896D750F1}"/>
                    </a:ext>
                  </a:extLst>
                </p:cNvPr>
                <p:cNvCxnSpPr>
                  <a:stCxn id="31" idx="0"/>
                  <a:endCxn id="32" idx="2"/>
                </p:cNvCxnSpPr>
                <p:nvPr/>
              </p:nvCxnSpPr>
              <p:spPr>
                <a:xfrm>
                  <a:off x="2253472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id="{E18DD056-B86B-47A2-ABDC-A4F7630D82D2}"/>
                    </a:ext>
                  </a:extLst>
                </p:cNvPr>
                <p:cNvCxnSpPr>
                  <a:stCxn id="32" idx="0"/>
                  <a:endCxn id="33" idx="2"/>
                </p:cNvCxnSpPr>
                <p:nvPr/>
              </p:nvCxnSpPr>
              <p:spPr>
                <a:xfrm>
                  <a:off x="2955008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86D8EDF3-4FCC-46F5-A1C4-6AA937C6CD45}"/>
                    </a:ext>
                  </a:extLst>
                </p:cNvPr>
                <p:cNvCxnSpPr>
                  <a:cxnSpLocks/>
                  <a:stCxn id="34" idx="0"/>
                  <a:endCxn id="35" idx="2"/>
                </p:cNvCxnSpPr>
                <p:nvPr/>
              </p:nvCxnSpPr>
              <p:spPr>
                <a:xfrm flipV="1">
                  <a:off x="4364591" y="1699497"/>
                  <a:ext cx="209434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id="{B4C32261-9645-4000-B85C-938894307779}"/>
                    </a:ext>
                  </a:extLst>
                </p:cNvPr>
                <p:cNvCxnSpPr>
                  <a:cxnSpLocks/>
                  <a:stCxn id="33" idx="0"/>
                  <a:endCxn id="34" idx="2"/>
                </p:cNvCxnSpPr>
                <p:nvPr/>
              </p:nvCxnSpPr>
              <p:spPr>
                <a:xfrm flipV="1">
                  <a:off x="3656544" y="1699498"/>
                  <a:ext cx="212706" cy="50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ABF05AB9-71B0-4931-B6E7-C7D3C671BAAA}"/>
                    </a:ext>
                  </a:extLst>
                </p:cNvPr>
                <p:cNvCxnSpPr>
                  <a:stCxn id="35" idx="0"/>
                  <a:endCxn id="36" idx="2"/>
                </p:cNvCxnSpPr>
                <p:nvPr/>
              </p:nvCxnSpPr>
              <p:spPr>
                <a:xfrm flipV="1">
                  <a:off x="5069366" y="1699495"/>
                  <a:ext cx="206081" cy="2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EB8F9334-9D89-44DE-AC7F-E555355F1D73}"/>
                    </a:ext>
                  </a:extLst>
                </p:cNvPr>
                <p:cNvCxnSpPr>
                  <a:stCxn id="36" idx="0"/>
                  <a:endCxn id="37" idx="2"/>
                </p:cNvCxnSpPr>
                <p:nvPr/>
              </p:nvCxnSpPr>
              <p:spPr>
                <a:xfrm>
                  <a:off x="5770788" y="1699495"/>
                  <a:ext cx="204279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FCF54CEF-70E2-4B5B-9CF4-CD0DEFDB3227}"/>
                    </a:ext>
                  </a:extLst>
                </p:cNvPr>
                <p:cNvCxnSpPr>
                  <a:stCxn id="37" idx="0"/>
                  <a:endCxn id="38" idx="2"/>
                </p:cNvCxnSpPr>
                <p:nvPr/>
              </p:nvCxnSpPr>
              <p:spPr>
                <a:xfrm flipV="1">
                  <a:off x="6470408" y="1699494"/>
                  <a:ext cx="184893" cy="2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5720CBAA-7102-4717-89A0-073FEBCFD669}"/>
                    </a:ext>
                  </a:extLst>
                </p:cNvPr>
                <p:cNvCxnSpPr>
                  <a:stCxn id="38" idx="0"/>
                  <a:endCxn id="48" idx="2"/>
                </p:cNvCxnSpPr>
                <p:nvPr/>
              </p:nvCxnSpPr>
              <p:spPr>
                <a:xfrm flipV="1">
                  <a:off x="7150642" y="1699493"/>
                  <a:ext cx="217861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6E070BAE-2521-49FF-9C79-C9A2AED70FA0}"/>
                    </a:ext>
                  </a:extLst>
                </p:cNvPr>
                <p:cNvCxnSpPr>
                  <a:cxnSpLocks/>
                  <a:stCxn id="48" idx="0"/>
                  <a:endCxn id="81" idx="3"/>
                </p:cNvCxnSpPr>
                <p:nvPr/>
              </p:nvCxnSpPr>
              <p:spPr>
                <a:xfrm flipV="1">
                  <a:off x="7863844" y="1699492"/>
                  <a:ext cx="213147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14A64E62-8CC1-420D-94BA-5F440CE597AC}"/>
                    </a:ext>
                  </a:extLst>
                </p:cNvPr>
                <p:cNvCxnSpPr>
                  <a:stCxn id="39" idx="0"/>
                  <a:endCxn id="41" idx="2"/>
                </p:cNvCxnSpPr>
                <p:nvPr/>
              </p:nvCxnSpPr>
              <p:spPr>
                <a:xfrm>
                  <a:off x="850398" y="3121318"/>
                  <a:ext cx="206197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화살표 연결선 63">
                  <a:extLst>
                    <a:ext uri="{FF2B5EF4-FFF2-40B4-BE49-F238E27FC236}">
                      <a16:creationId xmlns:a16="http://schemas.microsoft.com/office/drawing/2014/main" id="{559E8063-EE9C-46B2-BAD2-2B7C5DD117D6}"/>
                    </a:ext>
                  </a:extLst>
                </p:cNvPr>
                <p:cNvCxnSpPr>
                  <a:stCxn id="41" idx="0"/>
                  <a:endCxn id="42" idx="2"/>
                </p:cNvCxnSpPr>
                <p:nvPr/>
              </p:nvCxnSpPr>
              <p:spPr>
                <a:xfrm flipV="1">
                  <a:off x="1551936" y="3121317"/>
                  <a:ext cx="206194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591E3F55-F52A-47BF-B4AC-9A9D20CC2881}"/>
                    </a:ext>
                  </a:extLst>
                </p:cNvPr>
                <p:cNvCxnSpPr>
                  <a:stCxn id="42" idx="0"/>
                  <a:endCxn id="43" idx="2"/>
                </p:cNvCxnSpPr>
                <p:nvPr/>
              </p:nvCxnSpPr>
              <p:spPr>
                <a:xfrm>
                  <a:off x="2253471" y="3121317"/>
                  <a:ext cx="206196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65083732-26C7-4C75-97D9-5EEC701C2515}"/>
                    </a:ext>
                  </a:extLst>
                </p:cNvPr>
                <p:cNvCxnSpPr>
                  <a:stCxn id="43" idx="0"/>
                  <a:endCxn id="44" idx="2"/>
                </p:cNvCxnSpPr>
                <p:nvPr/>
              </p:nvCxnSpPr>
              <p:spPr>
                <a:xfrm>
                  <a:off x="2955008" y="3121317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D59E3BE8-4620-49F8-9CD0-3D379BD90309}"/>
                    </a:ext>
                  </a:extLst>
                </p:cNvPr>
                <p:cNvCxnSpPr>
                  <a:stCxn id="44" idx="0"/>
                  <a:endCxn id="45" idx="2"/>
                </p:cNvCxnSpPr>
                <p:nvPr/>
              </p:nvCxnSpPr>
              <p:spPr>
                <a:xfrm>
                  <a:off x="3656544" y="3121317"/>
                  <a:ext cx="223906" cy="6634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970B7F13-87B5-4CEF-A6FF-EBE63B9F9D9F}"/>
                    </a:ext>
                  </a:extLst>
                </p:cNvPr>
                <p:cNvCxnSpPr>
                  <a:stCxn id="45" idx="0"/>
                  <a:endCxn id="46" idx="2"/>
                </p:cNvCxnSpPr>
                <p:nvPr/>
              </p:nvCxnSpPr>
              <p:spPr>
                <a:xfrm flipV="1">
                  <a:off x="4375791" y="3120806"/>
                  <a:ext cx="188484" cy="714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10CAEF4B-F036-4D06-B913-38ABF871ACC9}"/>
                    </a:ext>
                  </a:extLst>
                </p:cNvPr>
                <p:cNvCxnSpPr>
                  <a:stCxn id="46" idx="0"/>
                  <a:endCxn id="47" idx="2"/>
                </p:cNvCxnSpPr>
                <p:nvPr/>
              </p:nvCxnSpPr>
              <p:spPr>
                <a:xfrm>
                  <a:off x="5059616" y="3120806"/>
                  <a:ext cx="206195" cy="714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20FF80B7-08EF-4909-97EA-53AE03B7F12B}"/>
                    </a:ext>
                  </a:extLst>
                </p:cNvPr>
                <p:cNvCxnSpPr>
                  <a:stCxn id="47" idx="0"/>
                  <a:endCxn id="49" idx="2"/>
                </p:cNvCxnSpPr>
                <p:nvPr/>
              </p:nvCxnSpPr>
              <p:spPr>
                <a:xfrm flipV="1">
                  <a:off x="5761152" y="3120805"/>
                  <a:ext cx="214763" cy="714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0F04CAD2-7CA0-4796-A118-248B67D38A33}"/>
                    </a:ext>
                  </a:extLst>
                </p:cNvPr>
                <p:cNvCxnSpPr>
                  <a:stCxn id="49" idx="0"/>
                  <a:endCxn id="50" idx="2"/>
                </p:cNvCxnSpPr>
                <p:nvPr/>
              </p:nvCxnSpPr>
              <p:spPr>
                <a:xfrm>
                  <a:off x="6471256" y="3120805"/>
                  <a:ext cx="197627" cy="714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화살표 연결선 71">
                  <a:extLst>
                    <a:ext uri="{FF2B5EF4-FFF2-40B4-BE49-F238E27FC236}">
                      <a16:creationId xmlns:a16="http://schemas.microsoft.com/office/drawing/2014/main" id="{B7D90726-B06D-4345-B0F4-BB48DA0A3C89}"/>
                    </a:ext>
                  </a:extLst>
                </p:cNvPr>
                <p:cNvCxnSpPr>
                  <a:stCxn id="50" idx="0"/>
                  <a:endCxn id="51" idx="2"/>
                </p:cNvCxnSpPr>
                <p:nvPr/>
              </p:nvCxnSpPr>
              <p:spPr>
                <a:xfrm>
                  <a:off x="7164224" y="3127951"/>
                  <a:ext cx="192952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1C01F715-40AE-4AA0-A37D-16AF9304F12C}"/>
                    </a:ext>
                  </a:extLst>
                </p:cNvPr>
                <p:cNvCxnSpPr>
                  <a:stCxn id="51" idx="0"/>
                  <a:endCxn id="77" idx="3"/>
                </p:cNvCxnSpPr>
                <p:nvPr/>
              </p:nvCxnSpPr>
              <p:spPr>
                <a:xfrm flipV="1">
                  <a:off x="7852517" y="3127950"/>
                  <a:ext cx="205858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A27B8C54-BD82-499C-B8F8-B75B5752A3FF}"/>
                    </a:ext>
                  </a:extLst>
                </p:cNvPr>
                <p:cNvSpPr/>
                <p:nvPr/>
              </p:nvSpPr>
              <p:spPr>
                <a:xfrm rot="5400000">
                  <a:off x="8701658" y="2162734"/>
                  <a:ext cx="1042639" cy="495341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Loss</a:t>
                  </a: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32x32x80</a:t>
                  </a:r>
                </a:p>
              </p:txBody>
            </p:sp>
            <p:cxnSp>
              <p:nvCxnSpPr>
                <p:cNvPr id="75" name="연결선: 구부러짐 74">
                  <a:extLst>
                    <a:ext uri="{FF2B5EF4-FFF2-40B4-BE49-F238E27FC236}">
                      <a16:creationId xmlns:a16="http://schemas.microsoft.com/office/drawing/2014/main" id="{3156FF0B-31D4-4016-9481-6151F7E1BB98}"/>
                    </a:ext>
                  </a:extLst>
                </p:cNvPr>
                <p:cNvCxnSpPr>
                  <a:stCxn id="81" idx="0"/>
                  <a:endCxn id="74" idx="2"/>
                </p:cNvCxnSpPr>
                <p:nvPr/>
              </p:nvCxnSpPr>
              <p:spPr>
                <a:xfrm>
                  <a:off x="8620559" y="1699492"/>
                  <a:ext cx="354748" cy="710913"/>
                </a:xfrm>
                <a:prstGeom prst="curvedConnector3">
                  <a:avLst>
                    <a:gd name="adj1" fmla="val 50000"/>
                  </a:avLst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연결선: 구부러짐 75">
                  <a:extLst>
                    <a:ext uri="{FF2B5EF4-FFF2-40B4-BE49-F238E27FC236}">
                      <a16:creationId xmlns:a16="http://schemas.microsoft.com/office/drawing/2014/main" id="{0D899BC7-705D-4C16-AA0A-011858DAE4A1}"/>
                    </a:ext>
                  </a:extLst>
                </p:cNvPr>
                <p:cNvCxnSpPr>
                  <a:stCxn id="77" idx="0"/>
                  <a:endCxn id="74" idx="2"/>
                </p:cNvCxnSpPr>
                <p:nvPr/>
              </p:nvCxnSpPr>
              <p:spPr>
                <a:xfrm flipV="1">
                  <a:off x="8601943" y="2410405"/>
                  <a:ext cx="373364" cy="717545"/>
                </a:xfrm>
                <a:prstGeom prst="curvedConnector3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C305B73-A7AD-4FA2-91B2-06C05977BB0F}"/>
                </a:ext>
              </a:extLst>
            </p:cNvPr>
            <p:cNvSpPr txBox="1"/>
            <p:nvPr/>
          </p:nvSpPr>
          <p:spPr>
            <a:xfrm>
              <a:off x="4463018" y="5865715"/>
              <a:ext cx="2650674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/>
                <a:t>Final Network(MNIST)</a:t>
              </a:r>
              <a:endParaRPr lang="en-US" altLang="ko-KR" b="1" dirty="0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D44B9C7B-13EB-4472-A3A4-425AAA913135}"/>
                </a:ext>
              </a:extLst>
            </p:cNvPr>
            <p:cNvSpPr/>
            <p:nvPr/>
          </p:nvSpPr>
          <p:spPr>
            <a:xfrm>
              <a:off x="3191058" y="2787692"/>
              <a:ext cx="1465889" cy="1421190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36000"/>
              </a:schemeClr>
            </a:solidFill>
            <a:ln w="28575">
              <a:solidFill>
                <a:schemeClr val="tx1">
                  <a:alpha val="5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highlight>
                  <a:srgbClr val="FFFF00"/>
                </a:highlight>
              </a:endParaRPr>
            </a:p>
          </p:txBody>
        </p: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16605F44-BF85-4411-8721-E65443200899}"/>
                </a:ext>
              </a:extLst>
            </p:cNvPr>
            <p:cNvCxnSpPr>
              <a:cxnSpLocks/>
              <a:stCxn id="84" idx="0"/>
            </p:cNvCxnSpPr>
            <p:nvPr/>
          </p:nvCxnSpPr>
          <p:spPr>
            <a:xfrm flipV="1">
              <a:off x="3924003" y="2377284"/>
              <a:ext cx="0" cy="4104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B62F60C-564A-4439-9031-F72948331E7F}"/>
                </a:ext>
              </a:extLst>
            </p:cNvPr>
            <p:cNvSpPr txBox="1"/>
            <p:nvPr/>
          </p:nvSpPr>
          <p:spPr>
            <a:xfrm>
              <a:off x="2747652" y="2068534"/>
              <a:ext cx="55469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b="1">
                  <a:solidFill>
                    <a:srgbClr val="FF0000"/>
                  </a:solidFill>
                  <a:latin typeface="+mj-lt"/>
                </a:rPr>
                <a:t>Convolution Cell</a:t>
              </a:r>
              <a:r>
                <a:rPr lang="ko-KR" altLang="en-US" sz="1600" b="1">
                  <a:latin typeface="+mj-lt"/>
                </a:rPr>
                <a:t>과 </a:t>
              </a:r>
              <a:r>
                <a:rPr lang="en-US" altLang="ko-KR" sz="1600" b="1">
                  <a:solidFill>
                    <a:srgbClr val="FF0000"/>
                  </a:solidFill>
                  <a:latin typeface="+mj-lt"/>
                </a:rPr>
                <a:t>Reduction Cell</a:t>
              </a:r>
              <a:r>
                <a:rPr lang="ko-KR" altLang="en-US" sz="1600" b="1">
                  <a:latin typeface="+mj-lt"/>
                </a:rPr>
                <a:t>을 설계하는 것이 목표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4744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3. ENAS</a:t>
            </a:r>
            <a:r>
              <a:rPr lang="ko-KR" altLang="en-US" sz="3200" b="1">
                <a:solidFill>
                  <a:schemeClr val="bg1"/>
                </a:solidFill>
              </a:rPr>
              <a:t>의 목표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24</a:t>
            </a:r>
            <a:endParaRPr lang="ko-KR" altLang="en-US" dirty="0"/>
          </a:p>
        </p:txBody>
      </p:sp>
      <p:pic>
        <p:nvPicPr>
          <p:cNvPr id="1026" name="Picture 2" descr="ì¬ì§2">
            <a:extLst>
              <a:ext uri="{FF2B5EF4-FFF2-40B4-BE49-F238E27FC236}">
                <a16:creationId xmlns:a16="http://schemas.microsoft.com/office/drawing/2014/main" id="{1E402DB6-2B00-48B0-A898-96DF5516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6" y="1561554"/>
            <a:ext cx="9061744" cy="41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¬ì§3">
            <a:extLst>
              <a:ext uri="{FF2B5EF4-FFF2-40B4-BE49-F238E27FC236}">
                <a16:creationId xmlns:a16="http://schemas.microsoft.com/office/drawing/2014/main" id="{35FAD9DE-07B4-43D8-8D10-0301797B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1273685"/>
            <a:ext cx="8636805" cy="457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2EF1A3C-C289-4483-A7AC-127316314B70}"/>
              </a:ext>
            </a:extLst>
          </p:cNvPr>
          <p:cNvSpPr txBox="1"/>
          <p:nvPr/>
        </p:nvSpPr>
        <p:spPr>
          <a:xfrm>
            <a:off x="581725" y="1334408"/>
            <a:ext cx="10534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MNIST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1801719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3. ENAS</a:t>
            </a:r>
            <a:r>
              <a:rPr lang="ko-KR" altLang="en-US" sz="3200" b="1">
                <a:solidFill>
                  <a:schemeClr val="bg1"/>
                </a:solidFill>
              </a:rPr>
              <a:t>의 목표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25</a:t>
            </a:r>
            <a:endParaRPr lang="ko-KR" altLang="en-US" dirty="0"/>
          </a:p>
        </p:txBody>
      </p:sp>
      <p:pic>
        <p:nvPicPr>
          <p:cNvPr id="1026" name="Picture 2" descr="ì¬ì§2">
            <a:extLst>
              <a:ext uri="{FF2B5EF4-FFF2-40B4-BE49-F238E27FC236}">
                <a16:creationId xmlns:a16="http://schemas.microsoft.com/office/drawing/2014/main" id="{1E402DB6-2B00-48B0-A898-96DF5516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9" y="1250302"/>
            <a:ext cx="5826954" cy="268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709AC-EB79-4724-A019-82EA3DBEFECB}"/>
              </a:ext>
            </a:extLst>
          </p:cNvPr>
          <p:cNvGrpSpPr/>
          <p:nvPr/>
        </p:nvGrpSpPr>
        <p:grpSpPr>
          <a:xfrm>
            <a:off x="4075513" y="3353502"/>
            <a:ext cx="8020290" cy="3256423"/>
            <a:chOff x="856183" y="2817497"/>
            <a:chExt cx="10345723" cy="346606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1A985C9-EAE7-4F6C-9636-24EF3B9620B5}"/>
                </a:ext>
              </a:extLst>
            </p:cNvPr>
            <p:cNvGrpSpPr/>
            <p:nvPr/>
          </p:nvGrpSpPr>
          <p:grpSpPr>
            <a:xfrm>
              <a:off x="856183" y="2817497"/>
              <a:ext cx="10345723" cy="3127988"/>
              <a:chOff x="355057" y="1104779"/>
              <a:chExt cx="9115591" cy="261788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95B3E2C-367E-480F-AC11-D0A1BE42EE0C}"/>
                  </a:ext>
                </a:extLst>
              </p:cNvPr>
              <p:cNvGrpSpPr/>
              <p:nvPr/>
            </p:nvGrpSpPr>
            <p:grpSpPr>
              <a:xfrm>
                <a:off x="8076991" y="1104779"/>
                <a:ext cx="543568" cy="1189426"/>
                <a:chOff x="4026677" y="3429000"/>
                <a:chExt cx="598522" cy="1309675"/>
              </a:xfrm>
            </p:grpSpPr>
            <p:sp>
              <p:nvSpPr>
                <p:cNvPr id="81" name="육각형 80">
                  <a:extLst>
                    <a:ext uri="{FF2B5EF4-FFF2-40B4-BE49-F238E27FC236}">
                      <a16:creationId xmlns:a16="http://schemas.microsoft.com/office/drawing/2014/main" id="{D3E002E4-B056-424C-809C-8479FDF61B14}"/>
                    </a:ext>
                  </a:extLst>
                </p:cNvPr>
                <p:cNvSpPr/>
                <p:nvPr/>
              </p:nvSpPr>
              <p:spPr>
                <a:xfrm>
                  <a:off x="4026677" y="3429000"/>
                  <a:ext cx="598522" cy="1309675"/>
                </a:xfrm>
                <a:prstGeom prst="hexagon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5A40C1-C105-49A0-99B8-99B0503B3EEE}"/>
                    </a:ext>
                  </a:extLst>
                </p:cNvPr>
                <p:cNvSpPr txBox="1"/>
                <p:nvPr/>
              </p:nvSpPr>
              <p:spPr>
                <a:xfrm rot="5400000">
                  <a:off x="3836996" y="3980783"/>
                  <a:ext cx="997421" cy="298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Hypothesis</a:t>
                  </a:r>
                  <a:endParaRPr lang="ko-KR" altLang="en-US" sz="1400" dirty="0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D0E27C8-5605-4509-AE25-B183D9FEF16B}"/>
                  </a:ext>
                </a:extLst>
              </p:cNvPr>
              <p:cNvGrpSpPr/>
              <p:nvPr/>
            </p:nvGrpSpPr>
            <p:grpSpPr>
              <a:xfrm>
                <a:off x="355057" y="1178173"/>
                <a:ext cx="9115591" cy="2544490"/>
                <a:chOff x="355057" y="1178173"/>
                <a:chExt cx="9115591" cy="2544490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A11AB098-33ED-4EA2-AF2D-B14D3218D0E5}"/>
                    </a:ext>
                  </a:extLst>
                </p:cNvPr>
                <p:cNvGrpSpPr/>
                <p:nvPr/>
              </p:nvGrpSpPr>
              <p:grpSpPr>
                <a:xfrm>
                  <a:off x="355057" y="1178683"/>
                  <a:ext cx="1196879" cy="1042639"/>
                  <a:chOff x="387181" y="1201435"/>
                  <a:chExt cx="1196879" cy="1042639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C23BED55-4FA0-41D3-826A-38F1755B2B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84855" y="1475084"/>
                    <a:ext cx="899995" cy="495343"/>
                  </a:xfrm>
                  <a:prstGeom prst="rect">
                    <a:avLst/>
                  </a:prstGeom>
                  <a:solidFill>
                    <a:srgbClr val="A5D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Image</a:t>
                    </a:r>
                    <a:endParaRPr lang="ko-KR" altLang="en-US" sz="1400" dirty="0">
                      <a:solidFill>
                        <a:schemeClr val="tx1"/>
                      </a:solidFill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193D07C3-F5B5-49AC-A1D0-C946A8464E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15070" y="1475084"/>
                    <a:ext cx="1042639" cy="49534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Conv</a:t>
                    </a:r>
                    <a:r>
                      <a:rPr lang="ko-KR" altLang="en-US" sz="140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cell</a:t>
                    </a:r>
                    <a:endParaRPr lang="en-US" altLang="ko-KR" sz="14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32x32x8</a:t>
                    </a:r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0</a:t>
                    </a:r>
                    <a:endParaRPr lang="en-US" altLang="ko-KR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5D07C01C-533C-4465-A43C-2A558C3ABE7F}"/>
                    </a:ext>
                  </a:extLst>
                </p:cNvPr>
                <p:cNvCxnSpPr>
                  <a:cxnSpLocks/>
                  <a:stCxn id="79" idx="0"/>
                  <a:endCxn id="80" idx="2"/>
                </p:cNvCxnSpPr>
                <p:nvPr/>
              </p:nvCxnSpPr>
              <p:spPr>
                <a:xfrm flipV="1">
                  <a:off x="850400" y="1700003"/>
                  <a:ext cx="206195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A036CB7D-B1BF-4FA4-8A21-33EE8FF09B05}"/>
                    </a:ext>
                  </a:extLst>
                </p:cNvPr>
                <p:cNvSpPr/>
                <p:nvPr/>
              </p:nvSpPr>
              <p:spPr>
                <a:xfrm rot="5400000">
                  <a:off x="1484482" y="1452332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0</a:t>
                  </a:r>
                  <a:endParaRPr lang="en-US" altLang="ko-KR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E3792100-90CB-4BC8-8C77-67EC74C97825}"/>
                    </a:ext>
                  </a:extLst>
                </p:cNvPr>
                <p:cNvSpPr/>
                <p:nvPr/>
              </p:nvSpPr>
              <p:spPr>
                <a:xfrm rot="5400000">
                  <a:off x="2186018" y="1452332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0</a:t>
                  </a:r>
                  <a:endParaRPr lang="en-US" altLang="ko-KR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F5CA63E-7202-41BB-BEAB-2A8AB56193FD}"/>
                    </a:ext>
                  </a:extLst>
                </p:cNvPr>
                <p:cNvSpPr/>
                <p:nvPr/>
              </p:nvSpPr>
              <p:spPr>
                <a:xfrm rot="5400000">
                  <a:off x="2887554" y="1452332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16x16x96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46CC87D-5655-4BD4-B750-82A778137CB7}"/>
                    </a:ext>
                  </a:extLst>
                </p:cNvPr>
                <p:cNvSpPr/>
                <p:nvPr/>
              </p:nvSpPr>
              <p:spPr>
                <a:xfrm rot="5400000">
                  <a:off x="3595601" y="145182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6C3FDC11-075C-4FBF-BF95-D8292F86FAE4}"/>
                    </a:ext>
                  </a:extLst>
                </p:cNvPr>
                <p:cNvSpPr/>
                <p:nvPr/>
              </p:nvSpPr>
              <p:spPr>
                <a:xfrm rot="5400000">
                  <a:off x="4300376" y="145182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9DDD44BD-7752-4939-B7CA-F82A3979E71E}"/>
                    </a:ext>
                  </a:extLst>
                </p:cNvPr>
                <p:cNvSpPr/>
                <p:nvPr/>
              </p:nvSpPr>
              <p:spPr>
                <a:xfrm rot="5400000">
                  <a:off x="5001798" y="1451824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C719DDC-67AA-4214-8F17-9B3D3F08544A}"/>
                    </a:ext>
                  </a:extLst>
                </p:cNvPr>
                <p:cNvSpPr/>
                <p:nvPr/>
              </p:nvSpPr>
              <p:spPr>
                <a:xfrm rot="5400000">
                  <a:off x="5701418" y="1451825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8x8x192</a:t>
                  </a: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9116146A-C901-4797-ABFF-CD555DD982EF}"/>
                    </a:ext>
                  </a:extLst>
                </p:cNvPr>
                <p:cNvSpPr/>
                <p:nvPr/>
              </p:nvSpPr>
              <p:spPr>
                <a:xfrm rot="5400000">
                  <a:off x="6381652" y="1451823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B1DC964-60F3-4636-B91A-0A2602F96715}"/>
                    </a:ext>
                  </a:extLst>
                </p:cNvPr>
                <p:cNvSpPr/>
                <p:nvPr/>
              </p:nvSpPr>
              <p:spPr>
                <a:xfrm rot="5400000">
                  <a:off x="81408" y="287364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cxnSp>
              <p:nvCxnSpPr>
                <p:cNvPr id="40" name="연결선: 구부러짐 39">
                  <a:extLst>
                    <a:ext uri="{FF2B5EF4-FFF2-40B4-BE49-F238E27FC236}">
                      <a16:creationId xmlns:a16="http://schemas.microsoft.com/office/drawing/2014/main" id="{5C0376B2-31AD-4F80-8555-69DCD688A0F5}"/>
                    </a:ext>
                  </a:extLst>
                </p:cNvPr>
                <p:cNvCxnSpPr>
                  <a:cxnSpLocks/>
                  <a:stCxn id="38" idx="3"/>
                  <a:endCxn id="39" idx="1"/>
                </p:cNvCxnSpPr>
                <p:nvPr/>
              </p:nvCxnSpPr>
              <p:spPr>
                <a:xfrm rot="5400000">
                  <a:off x="3563257" y="-739717"/>
                  <a:ext cx="379185" cy="6300244"/>
                </a:xfrm>
                <a:prstGeom prst="curvedConnector3">
                  <a:avLst>
                    <a:gd name="adj1" fmla="val 50000"/>
                  </a:avLst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77248BE-9867-4817-8E60-DD06B760F0C3}"/>
                    </a:ext>
                  </a:extLst>
                </p:cNvPr>
                <p:cNvSpPr/>
                <p:nvPr/>
              </p:nvSpPr>
              <p:spPr>
                <a:xfrm rot="5400000">
                  <a:off x="782946" y="287364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0686F32-A56A-497A-9AE7-3F23B07BB1AB}"/>
                    </a:ext>
                  </a:extLst>
                </p:cNvPr>
                <p:cNvSpPr/>
                <p:nvPr/>
              </p:nvSpPr>
              <p:spPr>
                <a:xfrm rot="5400000">
                  <a:off x="1484481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6DF74C4-3156-4601-9728-0383F64353EA}"/>
                    </a:ext>
                  </a:extLst>
                </p:cNvPr>
                <p:cNvSpPr/>
                <p:nvPr/>
              </p:nvSpPr>
              <p:spPr>
                <a:xfrm rot="5400000">
                  <a:off x="2186018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1F4C9C-911A-4DD3-B21A-AFD6EC019B3B}"/>
                    </a:ext>
                  </a:extLst>
                </p:cNvPr>
                <p:cNvSpPr/>
                <p:nvPr/>
              </p:nvSpPr>
              <p:spPr>
                <a:xfrm rot="5400000">
                  <a:off x="2887554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2787804-846E-4E19-81DC-294F53B7928D}"/>
                    </a:ext>
                  </a:extLst>
                </p:cNvPr>
                <p:cNvSpPr/>
                <p:nvPr/>
              </p:nvSpPr>
              <p:spPr>
                <a:xfrm rot="5400000">
                  <a:off x="3606801" y="2880280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9B208487-D3DC-4EA5-AE36-73D6F0592892}"/>
                    </a:ext>
                  </a:extLst>
                </p:cNvPr>
                <p:cNvSpPr/>
                <p:nvPr/>
              </p:nvSpPr>
              <p:spPr>
                <a:xfrm rot="5400000">
                  <a:off x="4290626" y="2873135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4x4x384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9095A5D-BF13-4279-A966-1D9D3533A7BC}"/>
                    </a:ext>
                  </a:extLst>
                </p:cNvPr>
                <p:cNvSpPr/>
                <p:nvPr/>
              </p:nvSpPr>
              <p:spPr>
                <a:xfrm rot="5400000">
                  <a:off x="4992162" y="2880280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4x4x640</a:t>
                  </a: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B7C7B3DB-BE6C-4F2E-B911-AA455DF47D23}"/>
                    </a:ext>
                  </a:extLst>
                </p:cNvPr>
                <p:cNvSpPr/>
                <p:nvPr/>
              </p:nvSpPr>
              <p:spPr>
                <a:xfrm rot="5400000">
                  <a:off x="7094854" y="1451822"/>
                  <a:ext cx="1042639" cy="495341"/>
                </a:xfrm>
                <a:prstGeom prst="rect">
                  <a:avLst/>
                </a:prstGeom>
                <a:solidFill>
                  <a:srgbClr val="F8CBA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Auxiliary</a:t>
                  </a: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EEAECE-8384-4236-B075-05E5EB6024AE}"/>
                    </a:ext>
                  </a:extLst>
                </p:cNvPr>
                <p:cNvSpPr/>
                <p:nvPr/>
              </p:nvSpPr>
              <p:spPr>
                <a:xfrm rot="5400000">
                  <a:off x="5702266" y="2873134"/>
                  <a:ext cx="1042639" cy="495341"/>
                </a:xfrm>
                <a:prstGeom prst="rect">
                  <a:avLst/>
                </a:prstGeom>
                <a:solidFill>
                  <a:srgbClr val="70AD4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GAP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05996361-08FF-4CED-8638-52F12F20D71F}"/>
                    </a:ext>
                  </a:extLst>
                </p:cNvPr>
                <p:cNvSpPr/>
                <p:nvPr/>
              </p:nvSpPr>
              <p:spPr>
                <a:xfrm rot="5400000">
                  <a:off x="6395234" y="2880280"/>
                  <a:ext cx="1042639" cy="495341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F C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16F31D9C-F644-4EC2-B692-F67E7C717C76}"/>
                    </a:ext>
                  </a:extLst>
                </p:cNvPr>
                <p:cNvSpPr/>
                <p:nvPr/>
              </p:nvSpPr>
              <p:spPr>
                <a:xfrm rot="5400000">
                  <a:off x="7083527" y="2880280"/>
                  <a:ext cx="1042639" cy="495341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Softmax Activation</a:t>
                  </a:r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994FA0D-1195-48E1-A99B-1CDCE38F1C46}"/>
                    </a:ext>
                  </a:extLst>
                </p:cNvPr>
                <p:cNvGrpSpPr/>
                <p:nvPr/>
              </p:nvGrpSpPr>
              <p:grpSpPr>
                <a:xfrm>
                  <a:off x="8058375" y="2533237"/>
                  <a:ext cx="543568" cy="1189426"/>
                  <a:chOff x="4026677" y="3429000"/>
                  <a:chExt cx="598522" cy="1309675"/>
                </a:xfrm>
              </p:grpSpPr>
              <p:sp>
                <p:nvSpPr>
                  <p:cNvPr id="77" name="육각형 76">
                    <a:extLst>
                      <a:ext uri="{FF2B5EF4-FFF2-40B4-BE49-F238E27FC236}">
                        <a16:creationId xmlns:a16="http://schemas.microsoft.com/office/drawing/2014/main" id="{C6265CAB-D985-408C-B400-6BDFC5C06148}"/>
                      </a:ext>
                    </a:extLst>
                  </p:cNvPr>
                  <p:cNvSpPr/>
                  <p:nvPr/>
                </p:nvSpPr>
                <p:spPr>
                  <a:xfrm>
                    <a:off x="4026677" y="3429000"/>
                    <a:ext cx="598522" cy="1309675"/>
                  </a:xfrm>
                  <a:prstGeom prst="hexagon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8E852D8-AD08-4DDA-8B07-2580DF827D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835133" y="3967389"/>
                    <a:ext cx="997421" cy="2985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/>
                      <a:t>Hypothesis</a:t>
                    </a:r>
                    <a:endParaRPr lang="ko-KR" altLang="en-US" sz="1400" dirty="0"/>
                  </a:p>
                </p:txBody>
              </p:sp>
            </p:grp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6DDAE296-6BA9-49F3-AC65-B4ABB48D3C9F}"/>
                    </a:ext>
                  </a:extLst>
                </p:cNvPr>
                <p:cNvCxnSpPr>
                  <a:stCxn id="80" idx="0"/>
                  <a:endCxn id="31" idx="2"/>
                </p:cNvCxnSpPr>
                <p:nvPr/>
              </p:nvCxnSpPr>
              <p:spPr>
                <a:xfrm>
                  <a:off x="1551936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93C3634D-663B-49EC-9570-778EE41190E3}"/>
                    </a:ext>
                  </a:extLst>
                </p:cNvPr>
                <p:cNvCxnSpPr>
                  <a:stCxn id="31" idx="0"/>
                  <a:endCxn id="32" idx="2"/>
                </p:cNvCxnSpPr>
                <p:nvPr/>
              </p:nvCxnSpPr>
              <p:spPr>
                <a:xfrm>
                  <a:off x="2253472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id="{DB53F42D-8C17-42DA-B12F-123E2EC75C23}"/>
                    </a:ext>
                  </a:extLst>
                </p:cNvPr>
                <p:cNvCxnSpPr>
                  <a:stCxn id="32" idx="0"/>
                  <a:endCxn id="33" idx="2"/>
                </p:cNvCxnSpPr>
                <p:nvPr/>
              </p:nvCxnSpPr>
              <p:spPr>
                <a:xfrm>
                  <a:off x="2955008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24CC8367-EB13-4944-B27F-258CE1408600}"/>
                    </a:ext>
                  </a:extLst>
                </p:cNvPr>
                <p:cNvCxnSpPr>
                  <a:cxnSpLocks/>
                  <a:stCxn id="34" idx="0"/>
                  <a:endCxn id="35" idx="2"/>
                </p:cNvCxnSpPr>
                <p:nvPr/>
              </p:nvCxnSpPr>
              <p:spPr>
                <a:xfrm flipV="1">
                  <a:off x="4364591" y="1699497"/>
                  <a:ext cx="209434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id="{8762C555-BC54-4CE6-AEA8-32C2238F832D}"/>
                    </a:ext>
                  </a:extLst>
                </p:cNvPr>
                <p:cNvCxnSpPr>
                  <a:cxnSpLocks/>
                  <a:stCxn id="33" idx="0"/>
                  <a:endCxn id="34" idx="2"/>
                </p:cNvCxnSpPr>
                <p:nvPr/>
              </p:nvCxnSpPr>
              <p:spPr>
                <a:xfrm flipV="1">
                  <a:off x="3656544" y="1699498"/>
                  <a:ext cx="212706" cy="50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2A7A859B-1A30-410B-A43C-C33CADE0BFEF}"/>
                    </a:ext>
                  </a:extLst>
                </p:cNvPr>
                <p:cNvCxnSpPr>
                  <a:stCxn id="35" idx="0"/>
                  <a:endCxn id="36" idx="2"/>
                </p:cNvCxnSpPr>
                <p:nvPr/>
              </p:nvCxnSpPr>
              <p:spPr>
                <a:xfrm flipV="1">
                  <a:off x="5069366" y="1699495"/>
                  <a:ext cx="206081" cy="2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7C0EF934-79DB-4232-B08D-BD168601F761}"/>
                    </a:ext>
                  </a:extLst>
                </p:cNvPr>
                <p:cNvCxnSpPr>
                  <a:stCxn id="36" idx="0"/>
                  <a:endCxn id="37" idx="2"/>
                </p:cNvCxnSpPr>
                <p:nvPr/>
              </p:nvCxnSpPr>
              <p:spPr>
                <a:xfrm>
                  <a:off x="5770788" y="1699495"/>
                  <a:ext cx="204279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9D80FF2A-7538-4D01-8B67-ED6122D5F4C3}"/>
                    </a:ext>
                  </a:extLst>
                </p:cNvPr>
                <p:cNvCxnSpPr>
                  <a:stCxn id="37" idx="0"/>
                  <a:endCxn id="38" idx="2"/>
                </p:cNvCxnSpPr>
                <p:nvPr/>
              </p:nvCxnSpPr>
              <p:spPr>
                <a:xfrm flipV="1">
                  <a:off x="6470408" y="1699494"/>
                  <a:ext cx="184893" cy="2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0CC9B824-80FD-4D93-9360-F785759D54A7}"/>
                    </a:ext>
                  </a:extLst>
                </p:cNvPr>
                <p:cNvCxnSpPr>
                  <a:stCxn id="38" idx="0"/>
                  <a:endCxn id="48" idx="2"/>
                </p:cNvCxnSpPr>
                <p:nvPr/>
              </p:nvCxnSpPr>
              <p:spPr>
                <a:xfrm flipV="1">
                  <a:off x="7150642" y="1699493"/>
                  <a:ext cx="217861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7DF1AF91-E174-4FA1-8921-04D817FCA6DD}"/>
                    </a:ext>
                  </a:extLst>
                </p:cNvPr>
                <p:cNvCxnSpPr>
                  <a:cxnSpLocks/>
                  <a:stCxn id="48" idx="0"/>
                  <a:endCxn id="81" idx="3"/>
                </p:cNvCxnSpPr>
                <p:nvPr/>
              </p:nvCxnSpPr>
              <p:spPr>
                <a:xfrm flipV="1">
                  <a:off x="7863844" y="1699492"/>
                  <a:ext cx="213147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56A1C61B-C9DB-46C9-861B-170B44F43751}"/>
                    </a:ext>
                  </a:extLst>
                </p:cNvPr>
                <p:cNvCxnSpPr>
                  <a:stCxn id="39" idx="0"/>
                  <a:endCxn id="41" idx="2"/>
                </p:cNvCxnSpPr>
                <p:nvPr/>
              </p:nvCxnSpPr>
              <p:spPr>
                <a:xfrm>
                  <a:off x="850398" y="3121318"/>
                  <a:ext cx="206197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화살표 연결선 63">
                  <a:extLst>
                    <a:ext uri="{FF2B5EF4-FFF2-40B4-BE49-F238E27FC236}">
                      <a16:creationId xmlns:a16="http://schemas.microsoft.com/office/drawing/2014/main" id="{62BD8DE5-3A1E-4A9D-92B7-FAA6D6E4889E}"/>
                    </a:ext>
                  </a:extLst>
                </p:cNvPr>
                <p:cNvCxnSpPr>
                  <a:stCxn id="41" idx="0"/>
                  <a:endCxn id="42" idx="2"/>
                </p:cNvCxnSpPr>
                <p:nvPr/>
              </p:nvCxnSpPr>
              <p:spPr>
                <a:xfrm flipV="1">
                  <a:off x="1551936" y="3121317"/>
                  <a:ext cx="206194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AFC2FA90-9FD5-45F8-948A-1924C15BBDB9}"/>
                    </a:ext>
                  </a:extLst>
                </p:cNvPr>
                <p:cNvCxnSpPr>
                  <a:stCxn id="42" idx="0"/>
                  <a:endCxn id="43" idx="2"/>
                </p:cNvCxnSpPr>
                <p:nvPr/>
              </p:nvCxnSpPr>
              <p:spPr>
                <a:xfrm>
                  <a:off x="2253471" y="3121317"/>
                  <a:ext cx="206196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CCB78973-790E-4DE8-AECE-7E60A7AF90C4}"/>
                    </a:ext>
                  </a:extLst>
                </p:cNvPr>
                <p:cNvCxnSpPr>
                  <a:stCxn id="43" idx="0"/>
                  <a:endCxn id="44" idx="2"/>
                </p:cNvCxnSpPr>
                <p:nvPr/>
              </p:nvCxnSpPr>
              <p:spPr>
                <a:xfrm>
                  <a:off x="2955008" y="3121317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FCDF371E-D8CE-442E-8914-68577ECAE136}"/>
                    </a:ext>
                  </a:extLst>
                </p:cNvPr>
                <p:cNvCxnSpPr>
                  <a:stCxn id="44" idx="0"/>
                  <a:endCxn id="45" idx="2"/>
                </p:cNvCxnSpPr>
                <p:nvPr/>
              </p:nvCxnSpPr>
              <p:spPr>
                <a:xfrm>
                  <a:off x="3656544" y="3121317"/>
                  <a:ext cx="223906" cy="6634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878C9AD6-7628-4B28-88F1-6615CDBA6D5B}"/>
                    </a:ext>
                  </a:extLst>
                </p:cNvPr>
                <p:cNvCxnSpPr>
                  <a:stCxn id="45" idx="0"/>
                  <a:endCxn id="46" idx="2"/>
                </p:cNvCxnSpPr>
                <p:nvPr/>
              </p:nvCxnSpPr>
              <p:spPr>
                <a:xfrm flipV="1">
                  <a:off x="4375791" y="3120806"/>
                  <a:ext cx="188484" cy="714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A7A3B400-CA3D-4337-9673-D30E9471F7A3}"/>
                    </a:ext>
                  </a:extLst>
                </p:cNvPr>
                <p:cNvCxnSpPr>
                  <a:stCxn id="46" idx="0"/>
                  <a:endCxn id="47" idx="2"/>
                </p:cNvCxnSpPr>
                <p:nvPr/>
              </p:nvCxnSpPr>
              <p:spPr>
                <a:xfrm>
                  <a:off x="5059616" y="3120806"/>
                  <a:ext cx="206195" cy="714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138724EA-3947-4A3B-A594-41ACDC0ECFCB}"/>
                    </a:ext>
                  </a:extLst>
                </p:cNvPr>
                <p:cNvCxnSpPr>
                  <a:stCxn id="47" idx="0"/>
                  <a:endCxn id="49" idx="2"/>
                </p:cNvCxnSpPr>
                <p:nvPr/>
              </p:nvCxnSpPr>
              <p:spPr>
                <a:xfrm flipV="1">
                  <a:off x="5761152" y="3120805"/>
                  <a:ext cx="214763" cy="714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9165F88F-CE01-4EBD-A9E7-44C0765C755A}"/>
                    </a:ext>
                  </a:extLst>
                </p:cNvPr>
                <p:cNvCxnSpPr>
                  <a:stCxn id="49" idx="0"/>
                  <a:endCxn id="50" idx="2"/>
                </p:cNvCxnSpPr>
                <p:nvPr/>
              </p:nvCxnSpPr>
              <p:spPr>
                <a:xfrm>
                  <a:off x="6471256" y="3120805"/>
                  <a:ext cx="197627" cy="714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화살표 연결선 71">
                  <a:extLst>
                    <a:ext uri="{FF2B5EF4-FFF2-40B4-BE49-F238E27FC236}">
                      <a16:creationId xmlns:a16="http://schemas.microsoft.com/office/drawing/2014/main" id="{3E734063-8DBB-4D99-B5DE-8FF6E998755A}"/>
                    </a:ext>
                  </a:extLst>
                </p:cNvPr>
                <p:cNvCxnSpPr>
                  <a:stCxn id="50" idx="0"/>
                  <a:endCxn id="51" idx="2"/>
                </p:cNvCxnSpPr>
                <p:nvPr/>
              </p:nvCxnSpPr>
              <p:spPr>
                <a:xfrm>
                  <a:off x="7164224" y="3127951"/>
                  <a:ext cx="192952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8AC9B2C3-3C8B-4F96-BC79-045AB98B554C}"/>
                    </a:ext>
                  </a:extLst>
                </p:cNvPr>
                <p:cNvCxnSpPr>
                  <a:stCxn id="51" idx="0"/>
                  <a:endCxn id="77" idx="3"/>
                </p:cNvCxnSpPr>
                <p:nvPr/>
              </p:nvCxnSpPr>
              <p:spPr>
                <a:xfrm flipV="1">
                  <a:off x="7852517" y="3127950"/>
                  <a:ext cx="205858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94160FB4-EAF0-43EB-8BAD-E70AF9B069E0}"/>
                    </a:ext>
                  </a:extLst>
                </p:cNvPr>
                <p:cNvSpPr/>
                <p:nvPr/>
              </p:nvSpPr>
              <p:spPr>
                <a:xfrm rot="5400000">
                  <a:off x="8701658" y="2162734"/>
                  <a:ext cx="1042639" cy="495341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Loss</a:t>
                  </a: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32x32x80</a:t>
                  </a:r>
                </a:p>
              </p:txBody>
            </p:sp>
            <p:cxnSp>
              <p:nvCxnSpPr>
                <p:cNvPr id="75" name="연결선: 구부러짐 74">
                  <a:extLst>
                    <a:ext uri="{FF2B5EF4-FFF2-40B4-BE49-F238E27FC236}">
                      <a16:creationId xmlns:a16="http://schemas.microsoft.com/office/drawing/2014/main" id="{326EBFD0-9E7B-4499-8700-E601CE3AA1E6}"/>
                    </a:ext>
                  </a:extLst>
                </p:cNvPr>
                <p:cNvCxnSpPr>
                  <a:stCxn id="81" idx="0"/>
                  <a:endCxn id="74" idx="2"/>
                </p:cNvCxnSpPr>
                <p:nvPr/>
              </p:nvCxnSpPr>
              <p:spPr>
                <a:xfrm>
                  <a:off x="8620559" y="1699492"/>
                  <a:ext cx="354748" cy="710913"/>
                </a:xfrm>
                <a:prstGeom prst="curvedConnector3">
                  <a:avLst>
                    <a:gd name="adj1" fmla="val 50000"/>
                  </a:avLst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연결선: 구부러짐 75">
                  <a:extLst>
                    <a:ext uri="{FF2B5EF4-FFF2-40B4-BE49-F238E27FC236}">
                      <a16:creationId xmlns:a16="http://schemas.microsoft.com/office/drawing/2014/main" id="{61F7B0C3-C534-4403-AA4F-6AD0C9E8AB17}"/>
                    </a:ext>
                  </a:extLst>
                </p:cNvPr>
                <p:cNvCxnSpPr>
                  <a:stCxn id="77" idx="0"/>
                  <a:endCxn id="74" idx="2"/>
                </p:cNvCxnSpPr>
                <p:nvPr/>
              </p:nvCxnSpPr>
              <p:spPr>
                <a:xfrm flipV="1">
                  <a:off x="8601943" y="2410405"/>
                  <a:ext cx="373364" cy="717545"/>
                </a:xfrm>
                <a:prstGeom prst="curvedConnector3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257098-474E-42AF-A755-8B01B1EE3BE6}"/>
                </a:ext>
              </a:extLst>
            </p:cNvPr>
            <p:cNvSpPr txBox="1"/>
            <p:nvPr/>
          </p:nvSpPr>
          <p:spPr>
            <a:xfrm>
              <a:off x="4463018" y="5865715"/>
              <a:ext cx="2650674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/>
                <a:t>Final Network(MNIST)</a:t>
              </a:r>
              <a:endParaRPr lang="en-US" altLang="ko-KR" sz="1200" b="1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821BA0-B7B2-476A-9714-6D244CE93E2D}"/>
              </a:ext>
            </a:extLst>
          </p:cNvPr>
          <p:cNvGrpSpPr/>
          <p:nvPr/>
        </p:nvGrpSpPr>
        <p:grpSpPr>
          <a:xfrm>
            <a:off x="3668028" y="2687900"/>
            <a:ext cx="1274364" cy="716761"/>
            <a:chOff x="4293424" y="2628900"/>
            <a:chExt cx="626770" cy="80756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E6B653C-E221-4025-9AA2-C5FA5328E74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424" y="2628900"/>
              <a:ext cx="617244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F759D002-2BAD-49FE-BE19-9CB4A6C292B9}"/>
                </a:ext>
              </a:extLst>
            </p:cNvPr>
            <p:cNvCxnSpPr>
              <a:cxnSpLocks/>
            </p:cNvCxnSpPr>
            <p:nvPr/>
          </p:nvCxnSpPr>
          <p:spPr>
            <a:xfrm>
              <a:off x="4912202" y="2628900"/>
              <a:ext cx="7992" cy="80756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EF1027-8617-485B-A17F-AD450377E432}"/>
              </a:ext>
            </a:extLst>
          </p:cNvPr>
          <p:cNvSpPr/>
          <p:nvPr/>
        </p:nvSpPr>
        <p:spPr>
          <a:xfrm>
            <a:off x="119099" y="1288934"/>
            <a:ext cx="3548893" cy="268434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023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4" descr="ì¬ì§3">
            <a:extLst>
              <a:ext uri="{FF2B5EF4-FFF2-40B4-BE49-F238E27FC236}">
                <a16:creationId xmlns:a16="http://schemas.microsoft.com/office/drawing/2014/main" id="{B02D29BC-A023-4F9F-B8D4-44E1B3AE4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" y="1290110"/>
            <a:ext cx="5823098" cy="272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3. ENAS</a:t>
            </a:r>
            <a:r>
              <a:rPr lang="ko-KR" altLang="en-US" sz="3200" b="1">
                <a:solidFill>
                  <a:schemeClr val="bg1"/>
                </a:solidFill>
              </a:rPr>
              <a:t>의 목표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26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A0709AC-EB79-4724-A019-82EA3DBEFECB}"/>
              </a:ext>
            </a:extLst>
          </p:cNvPr>
          <p:cNvGrpSpPr/>
          <p:nvPr/>
        </p:nvGrpSpPr>
        <p:grpSpPr>
          <a:xfrm>
            <a:off x="4075513" y="3353502"/>
            <a:ext cx="8020290" cy="3256423"/>
            <a:chOff x="856183" y="2817497"/>
            <a:chExt cx="10345723" cy="346606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41A985C9-EAE7-4F6C-9636-24EF3B9620B5}"/>
                </a:ext>
              </a:extLst>
            </p:cNvPr>
            <p:cNvGrpSpPr/>
            <p:nvPr/>
          </p:nvGrpSpPr>
          <p:grpSpPr>
            <a:xfrm>
              <a:off x="856183" y="2817497"/>
              <a:ext cx="10345723" cy="3127988"/>
              <a:chOff x="355057" y="1104779"/>
              <a:chExt cx="9115591" cy="261788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995B3E2C-367E-480F-AC11-D0A1BE42EE0C}"/>
                  </a:ext>
                </a:extLst>
              </p:cNvPr>
              <p:cNvGrpSpPr/>
              <p:nvPr/>
            </p:nvGrpSpPr>
            <p:grpSpPr>
              <a:xfrm>
                <a:off x="8076991" y="1104779"/>
                <a:ext cx="543568" cy="1189426"/>
                <a:chOff x="4026677" y="3429000"/>
                <a:chExt cx="598522" cy="1309675"/>
              </a:xfrm>
            </p:grpSpPr>
            <p:sp>
              <p:nvSpPr>
                <p:cNvPr id="81" name="육각형 80">
                  <a:extLst>
                    <a:ext uri="{FF2B5EF4-FFF2-40B4-BE49-F238E27FC236}">
                      <a16:creationId xmlns:a16="http://schemas.microsoft.com/office/drawing/2014/main" id="{D3E002E4-B056-424C-809C-8479FDF61B14}"/>
                    </a:ext>
                  </a:extLst>
                </p:cNvPr>
                <p:cNvSpPr/>
                <p:nvPr/>
              </p:nvSpPr>
              <p:spPr>
                <a:xfrm>
                  <a:off x="4026677" y="3429000"/>
                  <a:ext cx="598522" cy="1309675"/>
                </a:xfrm>
                <a:prstGeom prst="hexagon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AD5A40C1-C105-49A0-99B8-99B0503B3EEE}"/>
                    </a:ext>
                  </a:extLst>
                </p:cNvPr>
                <p:cNvSpPr txBox="1"/>
                <p:nvPr/>
              </p:nvSpPr>
              <p:spPr>
                <a:xfrm rot="5400000">
                  <a:off x="3836996" y="3980783"/>
                  <a:ext cx="997421" cy="298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Hypothesis</a:t>
                  </a:r>
                  <a:endParaRPr lang="ko-KR" altLang="en-US" sz="1400" dirty="0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1D0E27C8-5605-4509-AE25-B183D9FEF16B}"/>
                  </a:ext>
                </a:extLst>
              </p:cNvPr>
              <p:cNvGrpSpPr/>
              <p:nvPr/>
            </p:nvGrpSpPr>
            <p:grpSpPr>
              <a:xfrm>
                <a:off x="355057" y="1178173"/>
                <a:ext cx="9115591" cy="2544490"/>
                <a:chOff x="355057" y="1178173"/>
                <a:chExt cx="9115591" cy="2544490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A11AB098-33ED-4EA2-AF2D-B14D3218D0E5}"/>
                    </a:ext>
                  </a:extLst>
                </p:cNvPr>
                <p:cNvGrpSpPr/>
                <p:nvPr/>
              </p:nvGrpSpPr>
              <p:grpSpPr>
                <a:xfrm>
                  <a:off x="355057" y="1178683"/>
                  <a:ext cx="1196879" cy="1042639"/>
                  <a:chOff x="387181" y="1201435"/>
                  <a:chExt cx="1196879" cy="1042639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C23BED55-4FA0-41D3-826A-38F1755B2BA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84855" y="1475084"/>
                    <a:ext cx="899995" cy="495343"/>
                  </a:xfrm>
                  <a:prstGeom prst="rect">
                    <a:avLst/>
                  </a:prstGeom>
                  <a:solidFill>
                    <a:srgbClr val="A5D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Image</a:t>
                    </a:r>
                    <a:endParaRPr lang="ko-KR" altLang="en-US" sz="1400" dirty="0">
                      <a:solidFill>
                        <a:schemeClr val="tx1"/>
                      </a:solidFill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193D07C3-F5B5-49AC-A1D0-C946A8464E1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15070" y="1475084"/>
                    <a:ext cx="1042639" cy="49534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Conv</a:t>
                    </a:r>
                    <a:r>
                      <a:rPr lang="ko-KR" altLang="en-US" sz="140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cell</a:t>
                    </a:r>
                    <a:endParaRPr lang="en-US" altLang="ko-KR" sz="14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32x32x8</a:t>
                    </a:r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0</a:t>
                    </a:r>
                    <a:endParaRPr lang="en-US" altLang="ko-KR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5D07C01C-533C-4465-A43C-2A558C3ABE7F}"/>
                    </a:ext>
                  </a:extLst>
                </p:cNvPr>
                <p:cNvCxnSpPr>
                  <a:cxnSpLocks/>
                  <a:stCxn id="79" idx="0"/>
                  <a:endCxn id="80" idx="2"/>
                </p:cNvCxnSpPr>
                <p:nvPr/>
              </p:nvCxnSpPr>
              <p:spPr>
                <a:xfrm flipV="1">
                  <a:off x="850400" y="1700003"/>
                  <a:ext cx="206195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A036CB7D-B1BF-4FA4-8A21-33EE8FF09B05}"/>
                    </a:ext>
                  </a:extLst>
                </p:cNvPr>
                <p:cNvSpPr/>
                <p:nvPr/>
              </p:nvSpPr>
              <p:spPr>
                <a:xfrm rot="5400000">
                  <a:off x="1484482" y="1452332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0</a:t>
                  </a:r>
                  <a:endParaRPr lang="en-US" altLang="ko-KR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E3792100-90CB-4BC8-8C77-67EC74C97825}"/>
                    </a:ext>
                  </a:extLst>
                </p:cNvPr>
                <p:cNvSpPr/>
                <p:nvPr/>
              </p:nvSpPr>
              <p:spPr>
                <a:xfrm rot="5400000">
                  <a:off x="2186018" y="1452332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0</a:t>
                  </a:r>
                  <a:endParaRPr lang="en-US" altLang="ko-KR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6F5CA63E-7202-41BB-BEAB-2A8AB56193FD}"/>
                    </a:ext>
                  </a:extLst>
                </p:cNvPr>
                <p:cNvSpPr/>
                <p:nvPr/>
              </p:nvSpPr>
              <p:spPr>
                <a:xfrm rot="5400000">
                  <a:off x="2887554" y="1452332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16x16x96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646CC87D-5655-4BD4-B750-82A778137CB7}"/>
                    </a:ext>
                  </a:extLst>
                </p:cNvPr>
                <p:cNvSpPr/>
                <p:nvPr/>
              </p:nvSpPr>
              <p:spPr>
                <a:xfrm rot="5400000">
                  <a:off x="3595601" y="145182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6C3FDC11-075C-4FBF-BF95-D8292F86FAE4}"/>
                    </a:ext>
                  </a:extLst>
                </p:cNvPr>
                <p:cNvSpPr/>
                <p:nvPr/>
              </p:nvSpPr>
              <p:spPr>
                <a:xfrm rot="5400000">
                  <a:off x="4300376" y="145182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9DDD44BD-7752-4939-B7CA-F82A3979E71E}"/>
                    </a:ext>
                  </a:extLst>
                </p:cNvPr>
                <p:cNvSpPr/>
                <p:nvPr/>
              </p:nvSpPr>
              <p:spPr>
                <a:xfrm rot="5400000">
                  <a:off x="5001798" y="1451824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EC719DDC-67AA-4214-8F17-9B3D3F08544A}"/>
                    </a:ext>
                  </a:extLst>
                </p:cNvPr>
                <p:cNvSpPr/>
                <p:nvPr/>
              </p:nvSpPr>
              <p:spPr>
                <a:xfrm rot="5400000">
                  <a:off x="5701418" y="1451825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8x8x192</a:t>
                  </a: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9116146A-C901-4797-ABFF-CD555DD982EF}"/>
                    </a:ext>
                  </a:extLst>
                </p:cNvPr>
                <p:cNvSpPr/>
                <p:nvPr/>
              </p:nvSpPr>
              <p:spPr>
                <a:xfrm rot="5400000">
                  <a:off x="6381652" y="1451823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CB1DC964-60F3-4636-B91A-0A2602F96715}"/>
                    </a:ext>
                  </a:extLst>
                </p:cNvPr>
                <p:cNvSpPr/>
                <p:nvPr/>
              </p:nvSpPr>
              <p:spPr>
                <a:xfrm rot="5400000">
                  <a:off x="81408" y="287364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cxnSp>
              <p:nvCxnSpPr>
                <p:cNvPr id="40" name="연결선: 구부러짐 39">
                  <a:extLst>
                    <a:ext uri="{FF2B5EF4-FFF2-40B4-BE49-F238E27FC236}">
                      <a16:creationId xmlns:a16="http://schemas.microsoft.com/office/drawing/2014/main" id="{5C0376B2-31AD-4F80-8555-69DCD688A0F5}"/>
                    </a:ext>
                  </a:extLst>
                </p:cNvPr>
                <p:cNvCxnSpPr>
                  <a:cxnSpLocks/>
                  <a:stCxn id="38" idx="3"/>
                  <a:endCxn id="39" idx="1"/>
                </p:cNvCxnSpPr>
                <p:nvPr/>
              </p:nvCxnSpPr>
              <p:spPr>
                <a:xfrm rot="5400000">
                  <a:off x="3563257" y="-739717"/>
                  <a:ext cx="379185" cy="6300244"/>
                </a:xfrm>
                <a:prstGeom prst="curvedConnector3">
                  <a:avLst>
                    <a:gd name="adj1" fmla="val 50000"/>
                  </a:avLst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777248BE-9867-4817-8E60-DD06B760F0C3}"/>
                    </a:ext>
                  </a:extLst>
                </p:cNvPr>
                <p:cNvSpPr/>
                <p:nvPr/>
              </p:nvSpPr>
              <p:spPr>
                <a:xfrm rot="5400000">
                  <a:off x="782946" y="287364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90686F32-A56A-497A-9AE7-3F23B07BB1AB}"/>
                    </a:ext>
                  </a:extLst>
                </p:cNvPr>
                <p:cNvSpPr/>
                <p:nvPr/>
              </p:nvSpPr>
              <p:spPr>
                <a:xfrm rot="5400000">
                  <a:off x="1484481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D6DF74C4-3156-4601-9728-0383F64353EA}"/>
                    </a:ext>
                  </a:extLst>
                </p:cNvPr>
                <p:cNvSpPr/>
                <p:nvPr/>
              </p:nvSpPr>
              <p:spPr>
                <a:xfrm rot="5400000">
                  <a:off x="2186018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971F4C9C-911A-4DD3-B21A-AFD6EC019B3B}"/>
                    </a:ext>
                  </a:extLst>
                </p:cNvPr>
                <p:cNvSpPr/>
                <p:nvPr/>
              </p:nvSpPr>
              <p:spPr>
                <a:xfrm rot="5400000">
                  <a:off x="2887554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C2787804-846E-4E19-81DC-294F53B7928D}"/>
                    </a:ext>
                  </a:extLst>
                </p:cNvPr>
                <p:cNvSpPr/>
                <p:nvPr/>
              </p:nvSpPr>
              <p:spPr>
                <a:xfrm rot="5400000">
                  <a:off x="3606801" y="2880280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9B208487-D3DC-4EA5-AE36-73D6F0592892}"/>
                    </a:ext>
                  </a:extLst>
                </p:cNvPr>
                <p:cNvSpPr/>
                <p:nvPr/>
              </p:nvSpPr>
              <p:spPr>
                <a:xfrm rot="5400000">
                  <a:off x="4290626" y="2873135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4x4x384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09095A5D-BF13-4279-A966-1D9D3533A7BC}"/>
                    </a:ext>
                  </a:extLst>
                </p:cNvPr>
                <p:cNvSpPr/>
                <p:nvPr/>
              </p:nvSpPr>
              <p:spPr>
                <a:xfrm rot="5400000">
                  <a:off x="4992162" y="2880280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4x4x640</a:t>
                  </a: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B7C7B3DB-BE6C-4F2E-B911-AA455DF47D23}"/>
                    </a:ext>
                  </a:extLst>
                </p:cNvPr>
                <p:cNvSpPr/>
                <p:nvPr/>
              </p:nvSpPr>
              <p:spPr>
                <a:xfrm rot="5400000">
                  <a:off x="7094854" y="1451822"/>
                  <a:ext cx="1042639" cy="495341"/>
                </a:xfrm>
                <a:prstGeom prst="rect">
                  <a:avLst/>
                </a:prstGeom>
                <a:solidFill>
                  <a:srgbClr val="F8CBA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Auxiliary</a:t>
                  </a: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D7EEAECE-8384-4236-B075-05E5EB6024AE}"/>
                    </a:ext>
                  </a:extLst>
                </p:cNvPr>
                <p:cNvSpPr/>
                <p:nvPr/>
              </p:nvSpPr>
              <p:spPr>
                <a:xfrm rot="5400000">
                  <a:off x="5702266" y="2873134"/>
                  <a:ext cx="1042639" cy="495341"/>
                </a:xfrm>
                <a:prstGeom prst="rect">
                  <a:avLst/>
                </a:prstGeom>
                <a:solidFill>
                  <a:srgbClr val="70AD4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GAP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05996361-08FF-4CED-8638-52F12F20D71F}"/>
                    </a:ext>
                  </a:extLst>
                </p:cNvPr>
                <p:cNvSpPr/>
                <p:nvPr/>
              </p:nvSpPr>
              <p:spPr>
                <a:xfrm rot="5400000">
                  <a:off x="6395234" y="2880280"/>
                  <a:ext cx="1042639" cy="495341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F C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16F31D9C-F644-4EC2-B692-F67E7C717C76}"/>
                    </a:ext>
                  </a:extLst>
                </p:cNvPr>
                <p:cNvSpPr/>
                <p:nvPr/>
              </p:nvSpPr>
              <p:spPr>
                <a:xfrm rot="5400000">
                  <a:off x="7083527" y="2880280"/>
                  <a:ext cx="1042639" cy="495341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Softmax Activation</a:t>
                  </a:r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994FA0D-1195-48E1-A99B-1CDCE38F1C46}"/>
                    </a:ext>
                  </a:extLst>
                </p:cNvPr>
                <p:cNvGrpSpPr/>
                <p:nvPr/>
              </p:nvGrpSpPr>
              <p:grpSpPr>
                <a:xfrm>
                  <a:off x="8058375" y="2533237"/>
                  <a:ext cx="543568" cy="1189426"/>
                  <a:chOff x="4026677" y="3429000"/>
                  <a:chExt cx="598522" cy="1309675"/>
                </a:xfrm>
              </p:grpSpPr>
              <p:sp>
                <p:nvSpPr>
                  <p:cNvPr id="77" name="육각형 76">
                    <a:extLst>
                      <a:ext uri="{FF2B5EF4-FFF2-40B4-BE49-F238E27FC236}">
                        <a16:creationId xmlns:a16="http://schemas.microsoft.com/office/drawing/2014/main" id="{C6265CAB-D985-408C-B400-6BDFC5C06148}"/>
                      </a:ext>
                    </a:extLst>
                  </p:cNvPr>
                  <p:cNvSpPr/>
                  <p:nvPr/>
                </p:nvSpPr>
                <p:spPr>
                  <a:xfrm>
                    <a:off x="4026677" y="3429000"/>
                    <a:ext cx="598522" cy="1309675"/>
                  </a:xfrm>
                  <a:prstGeom prst="hexagon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D8E852D8-AD08-4DDA-8B07-2580DF827DCC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835133" y="3967389"/>
                    <a:ext cx="997421" cy="2985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/>
                      <a:t>Hypothesis</a:t>
                    </a:r>
                    <a:endParaRPr lang="ko-KR" altLang="en-US" sz="1400" dirty="0"/>
                  </a:p>
                </p:txBody>
              </p:sp>
            </p:grp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6DDAE296-6BA9-49F3-AC65-B4ABB48D3C9F}"/>
                    </a:ext>
                  </a:extLst>
                </p:cNvPr>
                <p:cNvCxnSpPr>
                  <a:stCxn id="80" idx="0"/>
                  <a:endCxn id="31" idx="2"/>
                </p:cNvCxnSpPr>
                <p:nvPr/>
              </p:nvCxnSpPr>
              <p:spPr>
                <a:xfrm>
                  <a:off x="1551936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93C3634D-663B-49EC-9570-778EE41190E3}"/>
                    </a:ext>
                  </a:extLst>
                </p:cNvPr>
                <p:cNvCxnSpPr>
                  <a:stCxn id="31" idx="0"/>
                  <a:endCxn id="32" idx="2"/>
                </p:cNvCxnSpPr>
                <p:nvPr/>
              </p:nvCxnSpPr>
              <p:spPr>
                <a:xfrm>
                  <a:off x="2253472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id="{DB53F42D-8C17-42DA-B12F-123E2EC75C23}"/>
                    </a:ext>
                  </a:extLst>
                </p:cNvPr>
                <p:cNvCxnSpPr>
                  <a:stCxn id="32" idx="0"/>
                  <a:endCxn id="33" idx="2"/>
                </p:cNvCxnSpPr>
                <p:nvPr/>
              </p:nvCxnSpPr>
              <p:spPr>
                <a:xfrm>
                  <a:off x="2955008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24CC8367-EB13-4944-B27F-258CE1408600}"/>
                    </a:ext>
                  </a:extLst>
                </p:cNvPr>
                <p:cNvCxnSpPr>
                  <a:cxnSpLocks/>
                  <a:stCxn id="34" idx="0"/>
                  <a:endCxn id="35" idx="2"/>
                </p:cNvCxnSpPr>
                <p:nvPr/>
              </p:nvCxnSpPr>
              <p:spPr>
                <a:xfrm flipV="1">
                  <a:off x="4364591" y="1699497"/>
                  <a:ext cx="209434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id="{8762C555-BC54-4CE6-AEA8-32C2238F832D}"/>
                    </a:ext>
                  </a:extLst>
                </p:cNvPr>
                <p:cNvCxnSpPr>
                  <a:cxnSpLocks/>
                  <a:stCxn id="33" idx="0"/>
                  <a:endCxn id="34" idx="2"/>
                </p:cNvCxnSpPr>
                <p:nvPr/>
              </p:nvCxnSpPr>
              <p:spPr>
                <a:xfrm flipV="1">
                  <a:off x="3656544" y="1699498"/>
                  <a:ext cx="212706" cy="50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2A7A859B-1A30-410B-A43C-C33CADE0BFEF}"/>
                    </a:ext>
                  </a:extLst>
                </p:cNvPr>
                <p:cNvCxnSpPr>
                  <a:stCxn id="35" idx="0"/>
                  <a:endCxn id="36" idx="2"/>
                </p:cNvCxnSpPr>
                <p:nvPr/>
              </p:nvCxnSpPr>
              <p:spPr>
                <a:xfrm flipV="1">
                  <a:off x="5069366" y="1699495"/>
                  <a:ext cx="206081" cy="2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7C0EF934-79DB-4232-B08D-BD168601F761}"/>
                    </a:ext>
                  </a:extLst>
                </p:cNvPr>
                <p:cNvCxnSpPr>
                  <a:stCxn id="36" idx="0"/>
                  <a:endCxn id="37" idx="2"/>
                </p:cNvCxnSpPr>
                <p:nvPr/>
              </p:nvCxnSpPr>
              <p:spPr>
                <a:xfrm>
                  <a:off x="5770788" y="1699495"/>
                  <a:ext cx="204279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9D80FF2A-7538-4D01-8B67-ED6122D5F4C3}"/>
                    </a:ext>
                  </a:extLst>
                </p:cNvPr>
                <p:cNvCxnSpPr>
                  <a:stCxn id="37" idx="0"/>
                  <a:endCxn id="38" idx="2"/>
                </p:cNvCxnSpPr>
                <p:nvPr/>
              </p:nvCxnSpPr>
              <p:spPr>
                <a:xfrm flipV="1">
                  <a:off x="6470408" y="1699494"/>
                  <a:ext cx="184893" cy="2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0CC9B824-80FD-4D93-9360-F785759D54A7}"/>
                    </a:ext>
                  </a:extLst>
                </p:cNvPr>
                <p:cNvCxnSpPr>
                  <a:stCxn id="38" idx="0"/>
                  <a:endCxn id="48" idx="2"/>
                </p:cNvCxnSpPr>
                <p:nvPr/>
              </p:nvCxnSpPr>
              <p:spPr>
                <a:xfrm flipV="1">
                  <a:off x="7150642" y="1699493"/>
                  <a:ext cx="217861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7DF1AF91-E174-4FA1-8921-04D817FCA6DD}"/>
                    </a:ext>
                  </a:extLst>
                </p:cNvPr>
                <p:cNvCxnSpPr>
                  <a:cxnSpLocks/>
                  <a:stCxn id="48" idx="0"/>
                  <a:endCxn id="81" idx="3"/>
                </p:cNvCxnSpPr>
                <p:nvPr/>
              </p:nvCxnSpPr>
              <p:spPr>
                <a:xfrm flipV="1">
                  <a:off x="7863844" y="1699492"/>
                  <a:ext cx="213147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56A1C61B-C9DB-46C9-861B-170B44F43751}"/>
                    </a:ext>
                  </a:extLst>
                </p:cNvPr>
                <p:cNvCxnSpPr>
                  <a:stCxn id="39" idx="0"/>
                  <a:endCxn id="41" idx="2"/>
                </p:cNvCxnSpPr>
                <p:nvPr/>
              </p:nvCxnSpPr>
              <p:spPr>
                <a:xfrm>
                  <a:off x="850398" y="3121318"/>
                  <a:ext cx="206197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화살표 연결선 63">
                  <a:extLst>
                    <a:ext uri="{FF2B5EF4-FFF2-40B4-BE49-F238E27FC236}">
                      <a16:creationId xmlns:a16="http://schemas.microsoft.com/office/drawing/2014/main" id="{62BD8DE5-3A1E-4A9D-92B7-FAA6D6E4889E}"/>
                    </a:ext>
                  </a:extLst>
                </p:cNvPr>
                <p:cNvCxnSpPr>
                  <a:stCxn id="41" idx="0"/>
                  <a:endCxn id="42" idx="2"/>
                </p:cNvCxnSpPr>
                <p:nvPr/>
              </p:nvCxnSpPr>
              <p:spPr>
                <a:xfrm flipV="1">
                  <a:off x="1551936" y="3121317"/>
                  <a:ext cx="206194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AFC2FA90-9FD5-45F8-948A-1924C15BBDB9}"/>
                    </a:ext>
                  </a:extLst>
                </p:cNvPr>
                <p:cNvCxnSpPr>
                  <a:stCxn id="42" idx="0"/>
                  <a:endCxn id="43" idx="2"/>
                </p:cNvCxnSpPr>
                <p:nvPr/>
              </p:nvCxnSpPr>
              <p:spPr>
                <a:xfrm>
                  <a:off x="2253471" y="3121317"/>
                  <a:ext cx="206196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CCB78973-790E-4DE8-AECE-7E60A7AF90C4}"/>
                    </a:ext>
                  </a:extLst>
                </p:cNvPr>
                <p:cNvCxnSpPr>
                  <a:stCxn id="43" idx="0"/>
                  <a:endCxn id="44" idx="2"/>
                </p:cNvCxnSpPr>
                <p:nvPr/>
              </p:nvCxnSpPr>
              <p:spPr>
                <a:xfrm>
                  <a:off x="2955008" y="3121317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FCDF371E-D8CE-442E-8914-68577ECAE136}"/>
                    </a:ext>
                  </a:extLst>
                </p:cNvPr>
                <p:cNvCxnSpPr>
                  <a:stCxn id="44" idx="0"/>
                  <a:endCxn id="45" idx="2"/>
                </p:cNvCxnSpPr>
                <p:nvPr/>
              </p:nvCxnSpPr>
              <p:spPr>
                <a:xfrm>
                  <a:off x="3656544" y="3121317"/>
                  <a:ext cx="223906" cy="6634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878C9AD6-7628-4B28-88F1-6615CDBA6D5B}"/>
                    </a:ext>
                  </a:extLst>
                </p:cNvPr>
                <p:cNvCxnSpPr>
                  <a:stCxn id="45" idx="0"/>
                  <a:endCxn id="46" idx="2"/>
                </p:cNvCxnSpPr>
                <p:nvPr/>
              </p:nvCxnSpPr>
              <p:spPr>
                <a:xfrm flipV="1">
                  <a:off x="4375791" y="3120806"/>
                  <a:ext cx="188484" cy="714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A7A3B400-CA3D-4337-9673-D30E9471F7A3}"/>
                    </a:ext>
                  </a:extLst>
                </p:cNvPr>
                <p:cNvCxnSpPr>
                  <a:stCxn id="46" idx="0"/>
                  <a:endCxn id="47" idx="2"/>
                </p:cNvCxnSpPr>
                <p:nvPr/>
              </p:nvCxnSpPr>
              <p:spPr>
                <a:xfrm>
                  <a:off x="5059616" y="3120806"/>
                  <a:ext cx="206195" cy="714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138724EA-3947-4A3B-A594-41ACDC0ECFCB}"/>
                    </a:ext>
                  </a:extLst>
                </p:cNvPr>
                <p:cNvCxnSpPr>
                  <a:stCxn id="47" idx="0"/>
                  <a:endCxn id="49" idx="2"/>
                </p:cNvCxnSpPr>
                <p:nvPr/>
              </p:nvCxnSpPr>
              <p:spPr>
                <a:xfrm flipV="1">
                  <a:off x="5761152" y="3120805"/>
                  <a:ext cx="214763" cy="714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9165F88F-CE01-4EBD-A9E7-44C0765C755A}"/>
                    </a:ext>
                  </a:extLst>
                </p:cNvPr>
                <p:cNvCxnSpPr>
                  <a:stCxn id="49" idx="0"/>
                  <a:endCxn id="50" idx="2"/>
                </p:cNvCxnSpPr>
                <p:nvPr/>
              </p:nvCxnSpPr>
              <p:spPr>
                <a:xfrm>
                  <a:off x="6471256" y="3120805"/>
                  <a:ext cx="197627" cy="714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화살표 연결선 71">
                  <a:extLst>
                    <a:ext uri="{FF2B5EF4-FFF2-40B4-BE49-F238E27FC236}">
                      <a16:creationId xmlns:a16="http://schemas.microsoft.com/office/drawing/2014/main" id="{3E734063-8DBB-4D99-B5DE-8FF6E998755A}"/>
                    </a:ext>
                  </a:extLst>
                </p:cNvPr>
                <p:cNvCxnSpPr>
                  <a:stCxn id="50" idx="0"/>
                  <a:endCxn id="51" idx="2"/>
                </p:cNvCxnSpPr>
                <p:nvPr/>
              </p:nvCxnSpPr>
              <p:spPr>
                <a:xfrm>
                  <a:off x="7164224" y="3127951"/>
                  <a:ext cx="192952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8AC9B2C3-3C8B-4F96-BC79-045AB98B554C}"/>
                    </a:ext>
                  </a:extLst>
                </p:cNvPr>
                <p:cNvCxnSpPr>
                  <a:stCxn id="51" idx="0"/>
                  <a:endCxn id="77" idx="3"/>
                </p:cNvCxnSpPr>
                <p:nvPr/>
              </p:nvCxnSpPr>
              <p:spPr>
                <a:xfrm flipV="1">
                  <a:off x="7852517" y="3127950"/>
                  <a:ext cx="205858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94160FB4-EAF0-43EB-8BAD-E70AF9B069E0}"/>
                    </a:ext>
                  </a:extLst>
                </p:cNvPr>
                <p:cNvSpPr/>
                <p:nvPr/>
              </p:nvSpPr>
              <p:spPr>
                <a:xfrm rot="5400000">
                  <a:off x="8701658" y="2162734"/>
                  <a:ext cx="1042639" cy="495341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Loss</a:t>
                  </a: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32x32x80</a:t>
                  </a:r>
                </a:p>
              </p:txBody>
            </p:sp>
            <p:cxnSp>
              <p:nvCxnSpPr>
                <p:cNvPr id="75" name="연결선: 구부러짐 74">
                  <a:extLst>
                    <a:ext uri="{FF2B5EF4-FFF2-40B4-BE49-F238E27FC236}">
                      <a16:creationId xmlns:a16="http://schemas.microsoft.com/office/drawing/2014/main" id="{326EBFD0-9E7B-4499-8700-E601CE3AA1E6}"/>
                    </a:ext>
                  </a:extLst>
                </p:cNvPr>
                <p:cNvCxnSpPr>
                  <a:stCxn id="81" idx="0"/>
                  <a:endCxn id="74" idx="2"/>
                </p:cNvCxnSpPr>
                <p:nvPr/>
              </p:nvCxnSpPr>
              <p:spPr>
                <a:xfrm>
                  <a:off x="8620559" y="1699492"/>
                  <a:ext cx="354748" cy="710913"/>
                </a:xfrm>
                <a:prstGeom prst="curvedConnector3">
                  <a:avLst>
                    <a:gd name="adj1" fmla="val 50000"/>
                  </a:avLst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연결선: 구부러짐 75">
                  <a:extLst>
                    <a:ext uri="{FF2B5EF4-FFF2-40B4-BE49-F238E27FC236}">
                      <a16:creationId xmlns:a16="http://schemas.microsoft.com/office/drawing/2014/main" id="{61F7B0C3-C534-4403-AA4F-6AD0C9E8AB17}"/>
                    </a:ext>
                  </a:extLst>
                </p:cNvPr>
                <p:cNvCxnSpPr>
                  <a:stCxn id="77" idx="0"/>
                  <a:endCxn id="74" idx="2"/>
                </p:cNvCxnSpPr>
                <p:nvPr/>
              </p:nvCxnSpPr>
              <p:spPr>
                <a:xfrm flipV="1">
                  <a:off x="8601943" y="2410405"/>
                  <a:ext cx="373364" cy="717545"/>
                </a:xfrm>
                <a:prstGeom prst="curvedConnector3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1257098-474E-42AF-A755-8B01B1EE3BE6}"/>
                </a:ext>
              </a:extLst>
            </p:cNvPr>
            <p:cNvSpPr txBox="1"/>
            <p:nvPr/>
          </p:nvSpPr>
          <p:spPr>
            <a:xfrm>
              <a:off x="4463018" y="5865715"/>
              <a:ext cx="2650674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/>
                <a:t>Final Network(MNIST)</a:t>
              </a:r>
              <a:endParaRPr lang="en-US" altLang="ko-KR" sz="1200" b="1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AC821BA0-B7B2-476A-9714-6D244CE93E2D}"/>
              </a:ext>
            </a:extLst>
          </p:cNvPr>
          <p:cNvGrpSpPr/>
          <p:nvPr/>
        </p:nvGrpSpPr>
        <p:grpSpPr>
          <a:xfrm>
            <a:off x="3668028" y="2687900"/>
            <a:ext cx="3088372" cy="716761"/>
            <a:chOff x="4293424" y="2628900"/>
            <a:chExt cx="626770" cy="807566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2E6B653C-E221-4025-9AA2-C5FA5328E742}"/>
                </a:ext>
              </a:extLst>
            </p:cNvPr>
            <p:cNvCxnSpPr>
              <a:cxnSpLocks/>
            </p:cNvCxnSpPr>
            <p:nvPr/>
          </p:nvCxnSpPr>
          <p:spPr>
            <a:xfrm>
              <a:off x="4293424" y="2628900"/>
              <a:ext cx="626770" cy="0"/>
            </a:xfrm>
            <a:prstGeom prst="line">
              <a:avLst/>
            </a:prstGeom>
            <a:ln w="9525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F759D002-2BAD-49FE-BE19-9CB4A6C292B9}"/>
                </a:ext>
              </a:extLst>
            </p:cNvPr>
            <p:cNvCxnSpPr>
              <a:cxnSpLocks/>
            </p:cNvCxnSpPr>
            <p:nvPr/>
          </p:nvCxnSpPr>
          <p:spPr>
            <a:xfrm>
              <a:off x="4920194" y="2628900"/>
              <a:ext cx="0" cy="807566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AEF1027-8617-485B-A17F-AD450377E432}"/>
              </a:ext>
            </a:extLst>
          </p:cNvPr>
          <p:cNvSpPr/>
          <p:nvPr/>
        </p:nvSpPr>
        <p:spPr>
          <a:xfrm>
            <a:off x="119099" y="1288934"/>
            <a:ext cx="3548893" cy="268434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2898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F5D355-9344-4001-A98A-8D469C8F93FF}"/>
              </a:ext>
            </a:extLst>
          </p:cNvPr>
          <p:cNvSpPr txBox="1"/>
          <p:nvPr/>
        </p:nvSpPr>
        <p:spPr>
          <a:xfrm>
            <a:off x="4410142" y="2673590"/>
            <a:ext cx="3281668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>
                <a:latin typeface="+mj-lt"/>
              </a:rPr>
              <a:t>학습 방법 및 세부사항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904B9-1EA3-4A7C-B52F-F3FEA2740A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73D3CC-AF77-4257-8347-E43AE573C073}"/>
              </a:ext>
            </a:extLst>
          </p:cNvPr>
          <p:cNvSpPr txBox="1"/>
          <p:nvPr/>
        </p:nvSpPr>
        <p:spPr>
          <a:xfrm>
            <a:off x="108744" y="0"/>
            <a:ext cx="55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B5B055-965D-498F-B19E-2B2F77AF3F17}"/>
              </a:ext>
            </a:extLst>
          </p:cNvPr>
          <p:cNvCxnSpPr>
            <a:cxnSpLocks/>
          </p:cNvCxnSpPr>
          <p:nvPr/>
        </p:nvCxnSpPr>
        <p:spPr>
          <a:xfrm>
            <a:off x="1754697" y="3429000"/>
            <a:ext cx="8682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7F6CC3-5B3E-4991-A946-9EAE846C1E9F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77584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28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ENAS</a:t>
            </a:r>
            <a:r>
              <a:rPr lang="ko-KR" altLang="en-US" b="1"/>
              <a:t>의 두가지 구성 요소</a:t>
            </a:r>
            <a:endParaRPr lang="en-US" altLang="ko-KR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0440C8-13B2-406D-BB34-1B77A5292202}"/>
              </a:ext>
            </a:extLst>
          </p:cNvPr>
          <p:cNvSpPr txBox="1"/>
          <p:nvPr/>
        </p:nvSpPr>
        <p:spPr>
          <a:xfrm>
            <a:off x="234891" y="1413169"/>
            <a:ext cx="159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① </a:t>
            </a:r>
            <a:r>
              <a:rPr lang="en-US" altLang="ko-KR" b="1"/>
              <a:t>Controller</a:t>
            </a:r>
          </a:p>
        </p:txBody>
      </p:sp>
      <p:pic>
        <p:nvPicPr>
          <p:cNvPr id="24" name="그림 23" descr="C:\Users\kang\Desktop\ENAS 자료.png">
            <a:extLst>
              <a:ext uri="{FF2B5EF4-FFF2-40B4-BE49-F238E27FC236}">
                <a16:creationId xmlns:a16="http://schemas.microsoft.com/office/drawing/2014/main" id="{C18B89FC-3CFA-4893-8B88-0EB3120A58C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98" y="1782501"/>
            <a:ext cx="6532077" cy="170064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7F3CB15-F1B8-4F48-B8FA-69CFEF4EC792}"/>
              </a:ext>
            </a:extLst>
          </p:cNvPr>
          <p:cNvSpPr txBox="1"/>
          <p:nvPr/>
        </p:nvSpPr>
        <p:spPr>
          <a:xfrm>
            <a:off x="234891" y="3759152"/>
            <a:ext cx="20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② </a:t>
            </a:r>
            <a:r>
              <a:rPr lang="en-US" altLang="ko-KR" b="1"/>
              <a:t>Child Network</a:t>
            </a:r>
          </a:p>
        </p:txBody>
      </p:sp>
      <p:pic>
        <p:nvPicPr>
          <p:cNvPr id="26" name="그림 25" descr="C:\Users\kang\Desktop\ENAS 참고자료.png">
            <a:extLst>
              <a:ext uri="{FF2B5EF4-FFF2-40B4-BE49-F238E27FC236}">
                <a16:creationId xmlns:a16="http://schemas.microsoft.com/office/drawing/2014/main" id="{79B22896-6159-43E5-BA18-090686FFF28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789" y="1548385"/>
            <a:ext cx="2169727" cy="26814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D8D73EB-7987-4F78-8F4D-1D4B80E2EA22}"/>
              </a:ext>
            </a:extLst>
          </p:cNvPr>
          <p:cNvCxnSpPr/>
          <p:nvPr/>
        </p:nvCxnSpPr>
        <p:spPr>
          <a:xfrm>
            <a:off x="7113000" y="2632823"/>
            <a:ext cx="1401826" cy="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그림 86">
            <a:extLst>
              <a:ext uri="{FF2B5EF4-FFF2-40B4-BE49-F238E27FC236}">
                <a16:creationId xmlns:a16="http://schemas.microsoft.com/office/drawing/2014/main" id="{C35C2072-CACC-4053-B8E8-7748BF21775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98" y="4229822"/>
            <a:ext cx="6741802" cy="2327989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4200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29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Details of the Controller(for Convolution Cell) </a:t>
            </a:r>
            <a:endParaRPr lang="en-US" altLang="ko-KR" b="1" dirty="0"/>
          </a:p>
        </p:txBody>
      </p:sp>
      <p:pic>
        <p:nvPicPr>
          <p:cNvPr id="8194" name="Picture 2" descr="ì¬ì§6">
            <a:extLst>
              <a:ext uri="{FF2B5EF4-FFF2-40B4-BE49-F238E27FC236}">
                <a16:creationId xmlns:a16="http://schemas.microsoft.com/office/drawing/2014/main" id="{153D17D9-55A7-4E5B-9E6D-6062A5EE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8" y="1235516"/>
            <a:ext cx="8857536" cy="548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496A4A-9F92-49C7-802C-988FC82A8E48}"/>
              </a:ext>
            </a:extLst>
          </p:cNvPr>
          <p:cNvSpPr txBox="1"/>
          <p:nvPr/>
        </p:nvSpPr>
        <p:spPr>
          <a:xfrm>
            <a:off x="9619934" y="409216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 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002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F5D355-9344-4001-A98A-8D469C8F93FF}"/>
              </a:ext>
            </a:extLst>
          </p:cNvPr>
          <p:cNvSpPr txBox="1"/>
          <p:nvPr/>
        </p:nvSpPr>
        <p:spPr>
          <a:xfrm>
            <a:off x="3951759" y="2715535"/>
            <a:ext cx="4288482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>
                <a:latin typeface="+mj-lt"/>
              </a:rPr>
              <a:t>Neural Network</a:t>
            </a:r>
            <a:r>
              <a:rPr lang="ko-KR" altLang="en-US" sz="2400" b="1">
                <a:latin typeface="+mj-lt"/>
              </a:rPr>
              <a:t>에 대한 소개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904B9-1EA3-4A7C-B52F-F3FEA2740A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C71FA4-CE9D-47D2-ADBE-CFFA8B463868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D3CC-AF77-4257-8347-E43AE573C073}"/>
              </a:ext>
            </a:extLst>
          </p:cNvPr>
          <p:cNvSpPr txBox="1"/>
          <p:nvPr/>
        </p:nvSpPr>
        <p:spPr>
          <a:xfrm>
            <a:off x="108744" y="0"/>
            <a:ext cx="55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B5B055-965D-498F-B19E-2B2F77AF3F17}"/>
              </a:ext>
            </a:extLst>
          </p:cNvPr>
          <p:cNvCxnSpPr>
            <a:cxnSpLocks/>
          </p:cNvCxnSpPr>
          <p:nvPr/>
        </p:nvCxnSpPr>
        <p:spPr>
          <a:xfrm>
            <a:off x="1754697" y="3429000"/>
            <a:ext cx="8682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8994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Details of the Controller(for Reduction Cell) </a:t>
            </a:r>
            <a:endParaRPr lang="en-US" altLang="ko-KR" b="1" dirty="0"/>
          </a:p>
        </p:txBody>
      </p:sp>
      <p:pic>
        <p:nvPicPr>
          <p:cNvPr id="8194" name="Picture 2" descr="ì¬ì§6">
            <a:extLst>
              <a:ext uri="{FF2B5EF4-FFF2-40B4-BE49-F238E27FC236}">
                <a16:creationId xmlns:a16="http://schemas.microsoft.com/office/drawing/2014/main" id="{153D17D9-55A7-4E5B-9E6D-6062A5EED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48" y="1235516"/>
            <a:ext cx="8857536" cy="548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496A4A-9F92-49C7-802C-988FC82A8E48}"/>
              </a:ext>
            </a:extLst>
          </p:cNvPr>
          <p:cNvSpPr txBox="1"/>
          <p:nvPr/>
        </p:nvSpPr>
        <p:spPr>
          <a:xfrm>
            <a:off x="9619934" y="409216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X 5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25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31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3. Convolution Cell </a:t>
            </a:r>
            <a:r>
              <a:rPr lang="ko-KR" altLang="en-US" b="1"/>
              <a:t>결정하기</a:t>
            </a:r>
            <a:endParaRPr lang="en-US" altLang="ko-KR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227992-7446-4AA5-A753-7A07E48A06A6}"/>
              </a:ext>
            </a:extLst>
          </p:cNvPr>
          <p:cNvSpPr/>
          <p:nvPr/>
        </p:nvSpPr>
        <p:spPr>
          <a:xfrm>
            <a:off x="368548" y="1578180"/>
            <a:ext cx="4235320" cy="385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/>
              <a:t>arc_seq</a:t>
            </a:r>
          </a:p>
          <a:p>
            <a:pPr algn="ctr"/>
            <a:r>
              <a:rPr lang="en-US" altLang="ko-KR" sz="1000"/>
              <a:t>[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 </a:t>
            </a:r>
            <a:r>
              <a:rPr lang="en-US" altLang="ko-KR" sz="1000"/>
              <a:t>,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AC2C6-E6BC-4B29-B8CF-F48795EB9C63}"/>
              </a:ext>
            </a:extLst>
          </p:cNvPr>
          <p:cNvSpPr txBox="1"/>
          <p:nvPr/>
        </p:nvSpPr>
        <p:spPr>
          <a:xfrm>
            <a:off x="398871" y="1963260"/>
            <a:ext cx="42931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[1, 2, 1, 3, 0, 1, 0, 4, 1, 1, 1, 1, 0, 1, 0, 1, 1, 0, 0, 1]</a:t>
            </a:r>
            <a:endParaRPr lang="ko-KR" altLang="en-US" sz="1400"/>
          </a:p>
        </p:txBody>
      </p:sp>
      <p:pic>
        <p:nvPicPr>
          <p:cNvPr id="2051" name="Picture 3" descr="ì¬ì§2">
            <a:extLst>
              <a:ext uri="{FF2B5EF4-FFF2-40B4-BE49-F238E27FC236}">
                <a16:creationId xmlns:a16="http://schemas.microsoft.com/office/drawing/2014/main" id="{4B56A19D-E09D-484E-94A0-977CA5CF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604" y="1492679"/>
            <a:ext cx="8832612" cy="406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656D09-5AB2-4476-8CA5-E63B0395E6E6}"/>
              </a:ext>
            </a:extLst>
          </p:cNvPr>
          <p:cNvSpPr txBox="1"/>
          <p:nvPr/>
        </p:nvSpPr>
        <p:spPr>
          <a:xfrm>
            <a:off x="782191" y="2926868"/>
            <a:ext cx="3331105" cy="2352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0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3x3 Separable  Convolution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1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5x5 Separable Convolution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2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Average Pooling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3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Max Pooling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4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Identity </a:t>
            </a:r>
            <a:endParaRPr lang="ko-KR" altLang="en-US" sz="20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298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4. Reduction Cell </a:t>
            </a:r>
            <a:r>
              <a:rPr lang="ko-KR" altLang="en-US" b="1"/>
              <a:t>결정하기</a:t>
            </a:r>
            <a:endParaRPr lang="en-US" altLang="ko-KR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2227992-7446-4AA5-A753-7A07E48A06A6}"/>
              </a:ext>
            </a:extLst>
          </p:cNvPr>
          <p:cNvSpPr/>
          <p:nvPr/>
        </p:nvSpPr>
        <p:spPr>
          <a:xfrm>
            <a:off x="368548" y="1578180"/>
            <a:ext cx="4235320" cy="385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/>
              <a:t>arc_seq</a:t>
            </a:r>
          </a:p>
          <a:p>
            <a:pPr algn="ctr"/>
            <a:r>
              <a:rPr lang="en-US" altLang="ko-KR" sz="1000"/>
              <a:t>[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 </a:t>
            </a:r>
            <a:r>
              <a:rPr lang="en-US" altLang="ko-KR" sz="1000"/>
              <a:t>,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AC2C6-E6BC-4B29-B8CF-F48795EB9C63}"/>
              </a:ext>
            </a:extLst>
          </p:cNvPr>
          <p:cNvSpPr txBox="1"/>
          <p:nvPr/>
        </p:nvSpPr>
        <p:spPr>
          <a:xfrm>
            <a:off x="398871" y="1963260"/>
            <a:ext cx="423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[0, 1, 0, 4, 1, 0, 2, 0, 0, 3, 1, 1, 0, 0, 0, 0, 4, 1, 1, 0]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56D09-5AB2-4476-8CA5-E63B0395E6E6}"/>
              </a:ext>
            </a:extLst>
          </p:cNvPr>
          <p:cNvSpPr txBox="1"/>
          <p:nvPr/>
        </p:nvSpPr>
        <p:spPr>
          <a:xfrm>
            <a:off x="782191" y="2926868"/>
            <a:ext cx="3331105" cy="2352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0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3x3 Separable  Convolution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1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5x5 Separable Convolution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2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Average Pooling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3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Max Pooling</a:t>
            </a:r>
          </a:p>
          <a:p>
            <a:pPr>
              <a:lnSpc>
                <a:spcPct val="150000"/>
              </a:lnSpc>
            </a:pPr>
            <a:r>
              <a:rPr lang="en-US" altLang="ko-KR" sz="2000">
                <a:latin typeface="Corbel" panose="020B0503020204020204" pitchFamily="34" charset="0"/>
              </a:rPr>
              <a:t>4 : </a:t>
            </a:r>
            <a:r>
              <a:rPr lang="en-US" altLang="ko-KR" sz="2000">
                <a:solidFill>
                  <a:srgbClr val="FF0000"/>
                </a:solidFill>
                <a:latin typeface="Corbel" panose="020B0503020204020204" pitchFamily="34" charset="0"/>
              </a:rPr>
              <a:t>Identity </a:t>
            </a:r>
            <a:endParaRPr lang="ko-KR" altLang="en-US" sz="2000">
              <a:solidFill>
                <a:srgbClr val="FF0000"/>
              </a:solidFill>
              <a:latin typeface="Corbel" panose="020B0503020204020204" pitchFamily="34" charset="0"/>
            </a:endParaRPr>
          </a:p>
        </p:txBody>
      </p:sp>
      <p:pic>
        <p:nvPicPr>
          <p:cNvPr id="6146" name="Picture 2" descr="ì¬ì§3">
            <a:extLst>
              <a:ext uri="{FF2B5EF4-FFF2-40B4-BE49-F238E27FC236}">
                <a16:creationId xmlns:a16="http://schemas.microsoft.com/office/drawing/2014/main" id="{ACF0CE11-79D2-4AE1-8FF0-7BD78A507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78" y="1417032"/>
            <a:ext cx="9038244" cy="469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869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33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5. Reduction Cell</a:t>
            </a:r>
            <a:r>
              <a:rPr lang="ko-KR" altLang="en-US" b="1"/>
              <a:t>에서의 문제점</a:t>
            </a:r>
            <a:r>
              <a:rPr lang="en-US" altLang="ko-KR" b="1"/>
              <a:t> </a:t>
            </a:r>
            <a:endParaRPr lang="en-US" altLang="ko-KR" b="1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9320C9-A071-4AD8-8EE3-4F3E32790B5C}"/>
              </a:ext>
            </a:extLst>
          </p:cNvPr>
          <p:cNvGrpSpPr/>
          <p:nvPr/>
        </p:nvGrpSpPr>
        <p:grpSpPr>
          <a:xfrm>
            <a:off x="244441" y="1643369"/>
            <a:ext cx="9406960" cy="4699374"/>
            <a:chOff x="0" y="1643369"/>
            <a:chExt cx="9406960" cy="4699374"/>
          </a:xfrm>
        </p:grpSpPr>
        <p:pic>
          <p:nvPicPr>
            <p:cNvPr id="6146" name="Picture 2" descr="ì¬ì§3">
              <a:extLst>
                <a:ext uri="{FF2B5EF4-FFF2-40B4-BE49-F238E27FC236}">
                  <a16:creationId xmlns:a16="http://schemas.microsoft.com/office/drawing/2014/main" id="{ACF0CE11-79D2-4AE1-8FF0-7BD78A507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716" y="1643369"/>
              <a:ext cx="9038244" cy="4699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076876-19E4-4675-9DA6-68CD46AEE87E}"/>
                </a:ext>
              </a:extLst>
            </p:cNvPr>
            <p:cNvSpPr txBox="1"/>
            <p:nvPr/>
          </p:nvSpPr>
          <p:spPr>
            <a:xfrm>
              <a:off x="3367283" y="5612319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2D6E86-02C4-413E-BFC5-2B9F19CB4352}"/>
                </a:ext>
              </a:extLst>
            </p:cNvPr>
            <p:cNvSpPr txBox="1"/>
            <p:nvPr/>
          </p:nvSpPr>
          <p:spPr>
            <a:xfrm>
              <a:off x="3358230" y="5067078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9B5BDD-15E3-427C-929B-466E1C740AC6}"/>
                </a:ext>
              </a:extLst>
            </p:cNvPr>
            <p:cNvSpPr txBox="1"/>
            <p:nvPr/>
          </p:nvSpPr>
          <p:spPr>
            <a:xfrm>
              <a:off x="0" y="3863609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B5B5FE0-7493-47E6-AC79-5016763503C1}"/>
                </a:ext>
              </a:extLst>
            </p:cNvPr>
            <p:cNvSpPr txBox="1"/>
            <p:nvPr/>
          </p:nvSpPr>
          <p:spPr>
            <a:xfrm>
              <a:off x="1275496" y="3854556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DBAC57-5F86-4CF6-84E1-22C5E4827F85}"/>
                </a:ext>
              </a:extLst>
            </p:cNvPr>
            <p:cNvSpPr txBox="1"/>
            <p:nvPr/>
          </p:nvSpPr>
          <p:spPr>
            <a:xfrm>
              <a:off x="796104" y="3508115"/>
              <a:ext cx="479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???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6B2EBF-DA4E-41C8-B78A-96C740E7006F}"/>
                </a:ext>
              </a:extLst>
            </p:cNvPr>
            <p:cNvSpPr txBox="1"/>
            <p:nvPr/>
          </p:nvSpPr>
          <p:spPr>
            <a:xfrm>
              <a:off x="2405563" y="3038414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3994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그룹 53">
            <a:extLst>
              <a:ext uri="{FF2B5EF4-FFF2-40B4-BE49-F238E27FC236}">
                <a16:creationId xmlns:a16="http://schemas.microsoft.com/office/drawing/2014/main" id="{49A50509-5C03-4D9D-A8B9-B67A4F76E6F3}"/>
              </a:ext>
            </a:extLst>
          </p:cNvPr>
          <p:cNvGrpSpPr/>
          <p:nvPr/>
        </p:nvGrpSpPr>
        <p:grpSpPr>
          <a:xfrm>
            <a:off x="244441" y="1643369"/>
            <a:ext cx="9406960" cy="4699374"/>
            <a:chOff x="0" y="1643369"/>
            <a:chExt cx="9406960" cy="4699374"/>
          </a:xfrm>
        </p:grpSpPr>
        <p:pic>
          <p:nvPicPr>
            <p:cNvPr id="55" name="Picture 2" descr="ì¬ì§3">
              <a:extLst>
                <a:ext uri="{FF2B5EF4-FFF2-40B4-BE49-F238E27FC236}">
                  <a16:creationId xmlns:a16="http://schemas.microsoft.com/office/drawing/2014/main" id="{B3C17D84-3F71-479B-9538-9E19D0614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8716" y="1643369"/>
              <a:ext cx="9038244" cy="46993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F186E47-0B0E-4E92-9C82-27DDDDA2AEE2}"/>
                </a:ext>
              </a:extLst>
            </p:cNvPr>
            <p:cNvSpPr txBox="1"/>
            <p:nvPr/>
          </p:nvSpPr>
          <p:spPr>
            <a:xfrm>
              <a:off x="3367283" y="5612319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AE0519A-4998-4E8B-899F-FEA13355CB92}"/>
                </a:ext>
              </a:extLst>
            </p:cNvPr>
            <p:cNvSpPr txBox="1"/>
            <p:nvPr/>
          </p:nvSpPr>
          <p:spPr>
            <a:xfrm>
              <a:off x="3358230" y="5067078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7456B19-B38F-4673-8B57-92D0F9D26FDB}"/>
                </a:ext>
              </a:extLst>
            </p:cNvPr>
            <p:cNvSpPr txBox="1"/>
            <p:nvPr/>
          </p:nvSpPr>
          <p:spPr>
            <a:xfrm>
              <a:off x="0" y="3863609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9AF4582-EAD4-4336-A396-C1C8B2A69A33}"/>
                </a:ext>
              </a:extLst>
            </p:cNvPr>
            <p:cNvSpPr txBox="1"/>
            <p:nvPr/>
          </p:nvSpPr>
          <p:spPr>
            <a:xfrm>
              <a:off x="1275496" y="3854556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E017A9C-1435-447B-AEBF-4CB4B104F5A9}"/>
                </a:ext>
              </a:extLst>
            </p:cNvPr>
            <p:cNvSpPr txBox="1"/>
            <p:nvPr/>
          </p:nvSpPr>
          <p:spPr>
            <a:xfrm>
              <a:off x="796104" y="3508115"/>
              <a:ext cx="4793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???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81B940B-3645-4211-8B67-223EC417E418}"/>
                </a:ext>
              </a:extLst>
            </p:cNvPr>
            <p:cNvSpPr txBox="1"/>
            <p:nvPr/>
          </p:nvSpPr>
          <p:spPr>
            <a:xfrm>
              <a:off x="2405563" y="3038414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16x16x64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</p:grp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5. Reduction Cell</a:t>
            </a:r>
            <a:r>
              <a:rPr lang="ko-KR" altLang="en-US" b="1"/>
              <a:t>에서의 문제점</a:t>
            </a:r>
            <a:r>
              <a:rPr lang="en-US" altLang="ko-KR" b="1"/>
              <a:t> </a:t>
            </a:r>
            <a:endParaRPr lang="en-US" altLang="ko-KR" b="1" dirty="0"/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81403A5-E6CF-497B-A3D8-5825291EF360}"/>
              </a:ext>
            </a:extLst>
          </p:cNvPr>
          <p:cNvGrpSpPr/>
          <p:nvPr/>
        </p:nvGrpSpPr>
        <p:grpSpPr>
          <a:xfrm>
            <a:off x="6210678" y="1358021"/>
            <a:ext cx="8967510" cy="5432206"/>
            <a:chOff x="5612130" y="1782681"/>
            <a:chExt cx="8244171" cy="4685259"/>
          </a:xfrm>
        </p:grpSpPr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0D6C9C50-734E-40AD-884B-7AAF4D106DB6}"/>
                </a:ext>
              </a:extLst>
            </p:cNvPr>
            <p:cNvGrpSpPr/>
            <p:nvPr/>
          </p:nvGrpSpPr>
          <p:grpSpPr>
            <a:xfrm>
              <a:off x="5612130" y="1782681"/>
              <a:ext cx="8244171" cy="4129723"/>
              <a:chOff x="-22192" y="1782681"/>
              <a:chExt cx="8244171" cy="4129723"/>
            </a:xfrm>
          </p:grpSpPr>
          <p:pic>
            <p:nvPicPr>
              <p:cNvPr id="47" name="Picture 5" descr="ì¬ì§3">
                <a:extLst>
                  <a:ext uri="{FF2B5EF4-FFF2-40B4-BE49-F238E27FC236}">
                    <a16:creationId xmlns:a16="http://schemas.microsoft.com/office/drawing/2014/main" id="{2E0ED39B-C0B7-4D00-A77B-DDF1C93D07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198" y="1782681"/>
                <a:ext cx="7790781" cy="4129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093A428-D9B7-4B00-9C87-A4796BB32BE3}"/>
                  </a:ext>
                </a:extLst>
              </p:cNvPr>
              <p:cNvSpPr txBox="1"/>
              <p:nvPr/>
            </p:nvSpPr>
            <p:spPr>
              <a:xfrm>
                <a:off x="2987040" y="5250180"/>
                <a:ext cx="9067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</a:rPr>
                  <a:t>16x16x64</a:t>
                </a:r>
                <a:endParaRPr lang="ko-KR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87B6FF4-8A90-4850-BD43-1FA8D8B56AE8}"/>
                  </a:ext>
                </a:extLst>
              </p:cNvPr>
              <p:cNvSpPr txBox="1"/>
              <p:nvPr/>
            </p:nvSpPr>
            <p:spPr>
              <a:xfrm>
                <a:off x="2987040" y="4726455"/>
                <a:ext cx="9067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</a:rPr>
                  <a:t>16x16x64</a:t>
                </a:r>
                <a:endParaRPr lang="ko-KR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79E45A0-F996-43CF-A1D4-D379D5B5D082}"/>
                  </a:ext>
                </a:extLst>
              </p:cNvPr>
              <p:cNvSpPr txBox="1"/>
              <p:nvPr/>
            </p:nvSpPr>
            <p:spPr>
              <a:xfrm>
                <a:off x="-22192" y="3709042"/>
                <a:ext cx="9067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</a:rPr>
                  <a:t>16x16x64</a:t>
                </a:r>
                <a:endParaRPr lang="ko-KR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6C4C491-2F7E-40AE-81D9-54103A9BA595}"/>
                  </a:ext>
                </a:extLst>
              </p:cNvPr>
              <p:cNvSpPr txBox="1"/>
              <p:nvPr/>
            </p:nvSpPr>
            <p:spPr>
              <a:xfrm>
                <a:off x="1242728" y="3709042"/>
                <a:ext cx="9067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</a:rPr>
                  <a:t>16x16x64</a:t>
                </a:r>
                <a:endParaRPr lang="ko-KR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6CE9DB8-D527-427A-822D-083AFFD0603E}"/>
                  </a:ext>
                </a:extLst>
              </p:cNvPr>
              <p:cNvSpPr txBox="1"/>
              <p:nvPr/>
            </p:nvSpPr>
            <p:spPr>
              <a:xfrm>
                <a:off x="857918" y="2943050"/>
                <a:ext cx="9067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</a:rPr>
                  <a:t>16x16x64</a:t>
                </a:r>
                <a:endParaRPr lang="ko-KR" altLang="en-US" sz="1200">
                  <a:solidFill>
                    <a:srgbClr val="FF0000"/>
                  </a:solidFill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251EFD0-84BB-4674-8C07-4B66DBD86092}"/>
                  </a:ext>
                </a:extLst>
              </p:cNvPr>
              <p:cNvSpPr txBox="1"/>
              <p:nvPr/>
            </p:nvSpPr>
            <p:spPr>
              <a:xfrm>
                <a:off x="2149508" y="3027195"/>
                <a:ext cx="90678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>
                    <a:solidFill>
                      <a:srgbClr val="FF0000"/>
                    </a:solidFill>
                  </a:rPr>
                  <a:t>16x16x64</a:t>
                </a:r>
                <a:endParaRPr lang="ko-KR" altLang="en-US" sz="120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961FC95F-5E07-47E4-B015-01D242A66E62}"/>
                </a:ext>
              </a:extLst>
            </p:cNvPr>
            <p:cNvSpPr/>
            <p:nvPr/>
          </p:nvSpPr>
          <p:spPr>
            <a:xfrm>
              <a:off x="7953375" y="5602655"/>
              <a:ext cx="1120140" cy="3776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/>
                <a:t>Factorized Reduction</a:t>
              </a:r>
              <a:endParaRPr lang="ko-KR" altLang="en-US" sz="1200"/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E08E1D15-8320-4188-9667-6FE0BF5ED7FD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8513445" y="5472113"/>
              <a:ext cx="0" cy="13054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601CFBA-9025-4555-B6C6-F7DC6F5EDE6A}"/>
                </a:ext>
              </a:extLst>
            </p:cNvPr>
            <p:cNvSpPr txBox="1"/>
            <p:nvPr/>
          </p:nvSpPr>
          <p:spPr>
            <a:xfrm>
              <a:off x="8710982" y="6190941"/>
              <a:ext cx="9067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rgbClr val="FF0000"/>
                  </a:solidFill>
                </a:rPr>
                <a:t>32x32x32</a:t>
              </a:r>
              <a:endParaRPr lang="ko-KR" altLang="en-US" sz="1200">
                <a:solidFill>
                  <a:srgbClr val="FF0000"/>
                </a:solidFill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1115473-3882-47D9-B2F1-C7CB5AA84435}"/>
                </a:ext>
              </a:extLst>
            </p:cNvPr>
            <p:cNvSpPr/>
            <p:nvPr/>
          </p:nvSpPr>
          <p:spPr>
            <a:xfrm>
              <a:off x="8288655" y="6227601"/>
              <a:ext cx="449580" cy="1911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>
                  <a:solidFill>
                    <a:schemeClr val="tx1"/>
                  </a:solidFill>
                </a:rPr>
                <a:t>H[i-1]</a:t>
              </a:r>
              <a:endParaRPr lang="ko-KR" altLang="en-US" sz="700" b="1">
                <a:solidFill>
                  <a:schemeClr val="tx1"/>
                </a:solidFill>
              </a:endParaRPr>
            </a:p>
          </p:txBody>
        </p:sp>
        <p:cxnSp>
          <p:nvCxnSpPr>
            <p:cNvPr id="46" name="직선 화살표 연결선 45">
              <a:extLst>
                <a:ext uri="{FF2B5EF4-FFF2-40B4-BE49-F238E27FC236}">
                  <a16:creationId xmlns:a16="http://schemas.microsoft.com/office/drawing/2014/main" id="{4DC6C697-8CFB-44EF-901F-77DA45F4FB50}"/>
                </a:ext>
              </a:extLst>
            </p:cNvPr>
            <p:cNvCxnSpPr>
              <a:cxnSpLocks/>
              <a:stCxn id="45" idx="0"/>
              <a:endCxn id="42" idx="2"/>
            </p:cNvCxnSpPr>
            <p:nvPr/>
          </p:nvCxnSpPr>
          <p:spPr>
            <a:xfrm flipV="1">
              <a:off x="8513445" y="5980261"/>
              <a:ext cx="0" cy="2473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3220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4CFBF-86C2-411E-8D11-907CADF3E0A1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6. REINFORCE(Monte Carlo Policy Gradient) 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35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718F34-E982-4DBD-BF6F-B7B8A9688E77}"/>
              </a:ext>
            </a:extLst>
          </p:cNvPr>
          <p:cNvSpPr txBox="1"/>
          <p:nvPr/>
        </p:nvSpPr>
        <p:spPr>
          <a:xfrm>
            <a:off x="417829" y="1253988"/>
            <a:ext cx="11610364" cy="4436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1"/>
              <a:t>Controller(</a:t>
            </a:r>
            <a:r>
              <a:rPr lang="ko-KR" altLang="en-US" b="1"/>
              <a:t>네트워크를 뽑아주는 모듈</a:t>
            </a:r>
            <a:r>
              <a:rPr lang="en-US" altLang="ko-KR" b="1"/>
              <a:t>)</a:t>
            </a:r>
            <a:r>
              <a:rPr lang="ko-KR" altLang="en-US" b="1"/>
              <a:t>의 학습을 위해 사용</a:t>
            </a:r>
            <a:endParaRPr lang="en-US" altLang="ko-KR" b="1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/>
              <a:t>한</a:t>
            </a:r>
            <a:r>
              <a:rPr lang="en-US" altLang="ko-KR"/>
              <a:t> </a:t>
            </a:r>
            <a:r>
              <a:rPr lang="ko-KR" altLang="en-US" dirty="0"/>
              <a:t>에피소드를 현재 정책에 </a:t>
            </a:r>
            <a:r>
              <a:rPr lang="ko-KR" altLang="en-US"/>
              <a:t>따라 실행</a:t>
            </a:r>
            <a:endParaRPr lang="en-US" altLang="ko-KR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/>
              <a:t>Trajectory</a:t>
            </a:r>
            <a:r>
              <a:rPr lang="ko-KR" altLang="en-US"/>
              <a:t>를 기록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/>
              <a:t>Object Function</a:t>
            </a:r>
            <a:r>
              <a:rPr lang="ko-KR" altLang="en-US"/>
              <a:t>에 대한 </a:t>
            </a:r>
            <a:r>
              <a:rPr lang="en-US" altLang="ko-KR"/>
              <a:t>Policy</a:t>
            </a:r>
            <a:r>
              <a:rPr lang="ko-KR" altLang="en-US"/>
              <a:t> </a:t>
            </a:r>
            <a:r>
              <a:rPr lang="en-US" altLang="ko-KR" dirty="0"/>
              <a:t>gradient</a:t>
            </a:r>
            <a:r>
              <a:rPr lang="ko-KR" altLang="en-US" dirty="0"/>
              <a:t>를 </a:t>
            </a:r>
            <a:r>
              <a:rPr lang="ko-KR" altLang="en-US"/>
              <a:t>계산하여 정책업데이트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AutoNum type="arabicPeriod" startAt="4"/>
            </a:pPr>
            <a:r>
              <a:rPr lang="en-US" altLang="ko-KR"/>
              <a:t>(1~3</a:t>
            </a:r>
            <a:r>
              <a:rPr lang="ko-KR" altLang="en-US"/>
              <a:t>번을 반복</a:t>
            </a:r>
            <a:r>
              <a:rPr lang="en-US" altLang="ko-KR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b="1"/>
              <a:t>Problem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/>
              <a:t>Trajectory</a:t>
            </a:r>
            <a:r>
              <a:rPr lang="ko-KR" altLang="en-US"/>
              <a:t>가 길어질 수록 </a:t>
            </a:r>
            <a:r>
              <a:rPr lang="en-US" altLang="ko-KR"/>
              <a:t>Variance</a:t>
            </a:r>
            <a:r>
              <a:rPr lang="ko-KR" altLang="en-US"/>
              <a:t>가 높다</a:t>
            </a:r>
            <a:r>
              <a:rPr lang="en-US" altLang="ko-KR"/>
              <a:t>.</a:t>
            </a:r>
          </a:p>
          <a:p>
            <a:pPr>
              <a:lnSpc>
                <a:spcPct val="200000"/>
              </a:lnSpc>
            </a:pPr>
            <a:r>
              <a:rPr lang="ko-KR" altLang="en-US">
                <a:solidFill>
                  <a:srgbClr val="FF0000"/>
                </a:solidFill>
              </a:rPr>
              <a:t>→ </a:t>
            </a:r>
            <a:r>
              <a:rPr lang="en-US" altLang="ko-KR">
                <a:solidFill>
                  <a:srgbClr val="FF0000"/>
                </a:solidFill>
              </a:rPr>
              <a:t>Exponential Moving Average Baseline</a:t>
            </a:r>
            <a:r>
              <a:rPr lang="ko-KR" altLang="en-US">
                <a:solidFill>
                  <a:srgbClr val="FF0000"/>
                </a:solidFill>
              </a:rPr>
              <a:t>을 사용</a:t>
            </a:r>
            <a:endParaRPr lang="en-US" altLang="ko-KR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C9AB75-4378-4850-9F21-270CD6F4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85" y="5745376"/>
            <a:ext cx="10949254" cy="9599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23946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36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6. REINFORCE(Monte Carlo Policy Gradient) </a:t>
            </a:r>
            <a:endParaRPr lang="en-US" altLang="ko-KR" b="1" dirty="0"/>
          </a:p>
        </p:txBody>
      </p:sp>
      <p:pic>
        <p:nvPicPr>
          <p:cNvPr id="1026" name="Picture 2" descr="ì¬ì§2">
            <a:extLst>
              <a:ext uri="{FF2B5EF4-FFF2-40B4-BE49-F238E27FC236}">
                <a16:creationId xmlns:a16="http://schemas.microsoft.com/office/drawing/2014/main" id="{1E402DB6-2B00-48B0-A898-96DF5516D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16" y="1561554"/>
            <a:ext cx="9061744" cy="417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ì¬ì§3">
            <a:extLst>
              <a:ext uri="{FF2B5EF4-FFF2-40B4-BE49-F238E27FC236}">
                <a16:creationId xmlns:a16="http://schemas.microsoft.com/office/drawing/2014/main" id="{35FAD9DE-07B4-43D8-8D10-0301797B8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1273685"/>
            <a:ext cx="8636805" cy="4578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2EF1A3C-C289-4483-A7AC-127316314B70}"/>
              </a:ext>
            </a:extLst>
          </p:cNvPr>
          <p:cNvSpPr txBox="1"/>
          <p:nvPr/>
        </p:nvSpPr>
        <p:spPr>
          <a:xfrm>
            <a:off x="581725" y="1334408"/>
            <a:ext cx="1053400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MNIST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4535714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37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6. REINFORCE(Monte Carlo Policy Gradient) </a:t>
            </a:r>
            <a:endParaRPr lang="en-US" altLang="ko-KR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4C3A457-BC5E-4928-8ACA-397630A65B22}"/>
              </a:ext>
            </a:extLst>
          </p:cNvPr>
          <p:cNvGrpSpPr/>
          <p:nvPr/>
        </p:nvGrpSpPr>
        <p:grpSpPr>
          <a:xfrm>
            <a:off x="699165" y="2170952"/>
            <a:ext cx="10345723" cy="3502510"/>
            <a:chOff x="856183" y="2817497"/>
            <a:chExt cx="10345723" cy="3502510"/>
          </a:xfrm>
        </p:grpSpPr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BDDC09A-2EAF-4B7E-9678-2C5781158920}"/>
                </a:ext>
              </a:extLst>
            </p:cNvPr>
            <p:cNvGrpSpPr/>
            <p:nvPr/>
          </p:nvGrpSpPr>
          <p:grpSpPr>
            <a:xfrm>
              <a:off x="856183" y="2817497"/>
              <a:ext cx="10345723" cy="3127988"/>
              <a:chOff x="355057" y="1104779"/>
              <a:chExt cx="9115591" cy="2617884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1B7CC886-1E7E-49D2-9AE1-F7CF0AEA583D}"/>
                  </a:ext>
                </a:extLst>
              </p:cNvPr>
              <p:cNvGrpSpPr/>
              <p:nvPr/>
            </p:nvGrpSpPr>
            <p:grpSpPr>
              <a:xfrm>
                <a:off x="8076991" y="1104779"/>
                <a:ext cx="543568" cy="1189426"/>
                <a:chOff x="4026677" y="3429000"/>
                <a:chExt cx="598522" cy="1309675"/>
              </a:xfrm>
            </p:grpSpPr>
            <p:sp>
              <p:nvSpPr>
                <p:cNvPr id="81" name="육각형 80">
                  <a:extLst>
                    <a:ext uri="{FF2B5EF4-FFF2-40B4-BE49-F238E27FC236}">
                      <a16:creationId xmlns:a16="http://schemas.microsoft.com/office/drawing/2014/main" id="{FE4ACDD1-2061-451A-94A6-13775B6D010E}"/>
                    </a:ext>
                  </a:extLst>
                </p:cNvPr>
                <p:cNvSpPr/>
                <p:nvPr/>
              </p:nvSpPr>
              <p:spPr>
                <a:xfrm>
                  <a:off x="4026677" y="3429000"/>
                  <a:ext cx="598522" cy="1309675"/>
                </a:xfrm>
                <a:prstGeom prst="hexagon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1884D2F6-ED4A-4819-B843-19FA2F9AE957}"/>
                    </a:ext>
                  </a:extLst>
                </p:cNvPr>
                <p:cNvSpPr txBox="1"/>
                <p:nvPr/>
              </p:nvSpPr>
              <p:spPr>
                <a:xfrm rot="5400000">
                  <a:off x="3836996" y="3980783"/>
                  <a:ext cx="997421" cy="2985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400" dirty="0"/>
                    <a:t>Hypothesis</a:t>
                  </a:r>
                  <a:endParaRPr lang="ko-KR" altLang="en-US" sz="1400" dirty="0"/>
                </a:p>
              </p:txBody>
            </p:sp>
          </p:grpSp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E5737130-0143-429C-B459-AA26778D9B68}"/>
                  </a:ext>
                </a:extLst>
              </p:cNvPr>
              <p:cNvGrpSpPr/>
              <p:nvPr/>
            </p:nvGrpSpPr>
            <p:grpSpPr>
              <a:xfrm>
                <a:off x="355057" y="1178173"/>
                <a:ext cx="9115591" cy="2544490"/>
                <a:chOff x="355057" y="1178173"/>
                <a:chExt cx="9115591" cy="2544490"/>
              </a:xfrm>
            </p:grpSpPr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00C24168-2B83-44B8-B662-CBCBB3E5C6E0}"/>
                    </a:ext>
                  </a:extLst>
                </p:cNvPr>
                <p:cNvGrpSpPr/>
                <p:nvPr/>
              </p:nvGrpSpPr>
              <p:grpSpPr>
                <a:xfrm>
                  <a:off x="355057" y="1178683"/>
                  <a:ext cx="1196879" cy="1042639"/>
                  <a:chOff x="387181" y="1201435"/>
                  <a:chExt cx="1196879" cy="1042639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DCEB4EF1-3EF0-401B-BC04-70A3F5E37EF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84855" y="1475084"/>
                    <a:ext cx="899995" cy="495343"/>
                  </a:xfrm>
                  <a:prstGeom prst="rect">
                    <a:avLst/>
                  </a:prstGeom>
                  <a:solidFill>
                    <a:srgbClr val="A5D0F0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rPr>
                      <a:t>Image</a:t>
                    </a:r>
                    <a:endParaRPr lang="ko-KR" altLang="en-US" sz="1400" dirty="0">
                      <a:solidFill>
                        <a:schemeClr val="tx1"/>
                      </a:solidFill>
                      <a:latin typeface="+mj-lt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0" name="직사각형 79">
                    <a:extLst>
                      <a:ext uri="{FF2B5EF4-FFF2-40B4-BE49-F238E27FC236}">
                        <a16:creationId xmlns:a16="http://schemas.microsoft.com/office/drawing/2014/main" id="{85A75376-4D13-4253-A0EE-56EB0227A87E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815070" y="1475084"/>
                    <a:ext cx="1042639" cy="495341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Conv</a:t>
                    </a:r>
                    <a:r>
                      <a:rPr lang="ko-KR" altLang="en-US" sz="1400">
                        <a:solidFill>
                          <a:schemeClr val="tx1"/>
                        </a:solidFill>
                      </a:rPr>
                      <a:t> </a:t>
                    </a:r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cell</a:t>
                    </a:r>
                    <a:endParaRPr lang="en-US" altLang="ko-KR" sz="1400" dirty="0">
                      <a:solidFill>
                        <a:schemeClr val="tx1"/>
                      </a:solidFill>
                    </a:endParaRPr>
                  </a:p>
                  <a:p>
                    <a:pPr algn="ctr"/>
                    <a:r>
                      <a:rPr lang="en-US" altLang="ko-KR" sz="1400">
                        <a:solidFill>
                          <a:schemeClr val="tx1"/>
                        </a:solidFill>
                      </a:rPr>
                      <a:t>32x32x8</a:t>
                    </a:r>
                    <a:r>
                      <a:rPr lang="en-US" altLang="ko-KR" sz="1400" dirty="0">
                        <a:solidFill>
                          <a:schemeClr val="tx1"/>
                        </a:solidFill>
                      </a:rPr>
                      <a:t>0</a:t>
                    </a:r>
                    <a:endParaRPr lang="en-US" altLang="ko-KR" sz="1400">
                      <a:solidFill>
                        <a:schemeClr val="tx1"/>
                      </a:solidFill>
                    </a:endParaRPr>
                  </a:p>
                </p:txBody>
              </p:sp>
            </p:grpSp>
            <p:cxnSp>
              <p:nvCxnSpPr>
                <p:cNvPr id="30" name="직선 화살표 연결선 29">
                  <a:extLst>
                    <a:ext uri="{FF2B5EF4-FFF2-40B4-BE49-F238E27FC236}">
                      <a16:creationId xmlns:a16="http://schemas.microsoft.com/office/drawing/2014/main" id="{415EE4A0-E1C5-4716-BB49-CABC4B792A8A}"/>
                    </a:ext>
                  </a:extLst>
                </p:cNvPr>
                <p:cNvCxnSpPr>
                  <a:cxnSpLocks/>
                  <a:stCxn id="79" idx="0"/>
                  <a:endCxn id="80" idx="2"/>
                </p:cNvCxnSpPr>
                <p:nvPr/>
              </p:nvCxnSpPr>
              <p:spPr>
                <a:xfrm flipV="1">
                  <a:off x="850400" y="1700003"/>
                  <a:ext cx="206195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직사각형 30">
                  <a:extLst>
                    <a:ext uri="{FF2B5EF4-FFF2-40B4-BE49-F238E27FC236}">
                      <a16:creationId xmlns:a16="http://schemas.microsoft.com/office/drawing/2014/main" id="{9212A360-E057-4F14-BF2F-B2EFF9955043}"/>
                    </a:ext>
                  </a:extLst>
                </p:cNvPr>
                <p:cNvSpPr/>
                <p:nvPr/>
              </p:nvSpPr>
              <p:spPr>
                <a:xfrm rot="5400000">
                  <a:off x="1484482" y="1452332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0</a:t>
                  </a:r>
                  <a:endParaRPr lang="en-US" altLang="ko-KR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직사각형 31">
                  <a:extLst>
                    <a:ext uri="{FF2B5EF4-FFF2-40B4-BE49-F238E27FC236}">
                      <a16:creationId xmlns:a16="http://schemas.microsoft.com/office/drawing/2014/main" id="{21CA7703-6F7B-4DD0-A6BC-712B9D20089D}"/>
                    </a:ext>
                  </a:extLst>
                </p:cNvPr>
                <p:cNvSpPr/>
                <p:nvPr/>
              </p:nvSpPr>
              <p:spPr>
                <a:xfrm rot="5400000">
                  <a:off x="2186018" y="1452332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</a:t>
                  </a:r>
                  <a:r>
                    <a:rPr lang="en-US" altLang="ko-KR" sz="1400" dirty="0">
                      <a:solidFill>
                        <a:schemeClr val="tx1"/>
                      </a:solidFill>
                    </a:rPr>
                    <a:t>0</a:t>
                  </a:r>
                  <a:endParaRPr lang="en-US" altLang="ko-KR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직사각형 32">
                  <a:extLst>
                    <a:ext uri="{FF2B5EF4-FFF2-40B4-BE49-F238E27FC236}">
                      <a16:creationId xmlns:a16="http://schemas.microsoft.com/office/drawing/2014/main" id="{73035BAE-EFB5-4328-A04F-AECABB59213B}"/>
                    </a:ext>
                  </a:extLst>
                </p:cNvPr>
                <p:cNvSpPr/>
                <p:nvPr/>
              </p:nvSpPr>
              <p:spPr>
                <a:xfrm rot="5400000">
                  <a:off x="2887554" y="1452332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16x16x96</a:t>
                  </a:r>
                </a:p>
              </p:txBody>
            </p:sp>
            <p:sp>
              <p:nvSpPr>
                <p:cNvPr id="34" name="직사각형 33">
                  <a:extLst>
                    <a:ext uri="{FF2B5EF4-FFF2-40B4-BE49-F238E27FC236}">
                      <a16:creationId xmlns:a16="http://schemas.microsoft.com/office/drawing/2014/main" id="{FFCD5604-F475-4FD6-AFE7-A3A8C60AC39B}"/>
                    </a:ext>
                  </a:extLst>
                </p:cNvPr>
                <p:cNvSpPr/>
                <p:nvPr/>
              </p:nvSpPr>
              <p:spPr>
                <a:xfrm rot="5400000">
                  <a:off x="3595601" y="145182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5" name="직사각형 34">
                  <a:extLst>
                    <a:ext uri="{FF2B5EF4-FFF2-40B4-BE49-F238E27FC236}">
                      <a16:creationId xmlns:a16="http://schemas.microsoft.com/office/drawing/2014/main" id="{6BA65C15-1314-4E28-B6AB-BA7AEAAEDF62}"/>
                    </a:ext>
                  </a:extLst>
                </p:cNvPr>
                <p:cNvSpPr/>
                <p:nvPr/>
              </p:nvSpPr>
              <p:spPr>
                <a:xfrm rot="5400000">
                  <a:off x="4300376" y="145182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6" name="직사각형 35">
                  <a:extLst>
                    <a:ext uri="{FF2B5EF4-FFF2-40B4-BE49-F238E27FC236}">
                      <a16:creationId xmlns:a16="http://schemas.microsoft.com/office/drawing/2014/main" id="{7F5B176D-B133-4761-8F19-61E198C89432}"/>
                    </a:ext>
                  </a:extLst>
                </p:cNvPr>
                <p:cNvSpPr/>
                <p:nvPr/>
              </p:nvSpPr>
              <p:spPr>
                <a:xfrm rot="5400000">
                  <a:off x="5001798" y="1451824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16x16x160</a:t>
                  </a:r>
                </a:p>
              </p:txBody>
            </p: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D8240E35-2277-41CF-BA4F-8F8D53EB2BFB}"/>
                    </a:ext>
                  </a:extLst>
                </p:cNvPr>
                <p:cNvSpPr/>
                <p:nvPr/>
              </p:nvSpPr>
              <p:spPr>
                <a:xfrm rot="5400000">
                  <a:off x="5701418" y="1451825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8x8x192</a:t>
                  </a:r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095200E5-405B-4A50-BE0F-5384E1BDC9B9}"/>
                    </a:ext>
                  </a:extLst>
                </p:cNvPr>
                <p:cNvSpPr/>
                <p:nvPr/>
              </p:nvSpPr>
              <p:spPr>
                <a:xfrm rot="5400000">
                  <a:off x="6381652" y="1451823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AC575AE0-A84A-406F-965B-B0A0CD8E8216}"/>
                    </a:ext>
                  </a:extLst>
                </p:cNvPr>
                <p:cNvSpPr/>
                <p:nvPr/>
              </p:nvSpPr>
              <p:spPr>
                <a:xfrm rot="5400000">
                  <a:off x="81408" y="287364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cxnSp>
              <p:nvCxnSpPr>
                <p:cNvPr id="40" name="연결선: 구부러짐 39">
                  <a:extLst>
                    <a:ext uri="{FF2B5EF4-FFF2-40B4-BE49-F238E27FC236}">
                      <a16:creationId xmlns:a16="http://schemas.microsoft.com/office/drawing/2014/main" id="{C3E6A09C-E254-4004-B5D2-8BAFB407A4FE}"/>
                    </a:ext>
                  </a:extLst>
                </p:cNvPr>
                <p:cNvCxnSpPr>
                  <a:cxnSpLocks/>
                  <a:stCxn id="38" idx="3"/>
                  <a:endCxn id="39" idx="1"/>
                </p:cNvCxnSpPr>
                <p:nvPr/>
              </p:nvCxnSpPr>
              <p:spPr>
                <a:xfrm rot="5400000">
                  <a:off x="3563257" y="-739717"/>
                  <a:ext cx="379185" cy="6300244"/>
                </a:xfrm>
                <a:prstGeom prst="curvedConnector3">
                  <a:avLst>
                    <a:gd name="adj1" fmla="val 50000"/>
                  </a:avLst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직사각형 40">
                  <a:extLst>
                    <a:ext uri="{FF2B5EF4-FFF2-40B4-BE49-F238E27FC236}">
                      <a16:creationId xmlns:a16="http://schemas.microsoft.com/office/drawing/2014/main" id="{409284BE-55CE-4D97-B398-171EBA035B32}"/>
                    </a:ext>
                  </a:extLst>
                </p:cNvPr>
                <p:cNvSpPr/>
                <p:nvPr/>
              </p:nvSpPr>
              <p:spPr>
                <a:xfrm rot="5400000">
                  <a:off x="782946" y="2873647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2" name="직사각형 41">
                  <a:extLst>
                    <a:ext uri="{FF2B5EF4-FFF2-40B4-BE49-F238E27FC236}">
                      <a16:creationId xmlns:a16="http://schemas.microsoft.com/office/drawing/2014/main" id="{42C50794-1DB8-4FC9-872D-7261EBACCCE7}"/>
                    </a:ext>
                  </a:extLst>
                </p:cNvPr>
                <p:cNvSpPr/>
                <p:nvPr/>
              </p:nvSpPr>
              <p:spPr>
                <a:xfrm rot="5400000">
                  <a:off x="1484481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3" name="직사각형 42">
                  <a:extLst>
                    <a:ext uri="{FF2B5EF4-FFF2-40B4-BE49-F238E27FC236}">
                      <a16:creationId xmlns:a16="http://schemas.microsoft.com/office/drawing/2014/main" id="{77B79DBE-7235-47F3-A555-755FB85843E4}"/>
                    </a:ext>
                  </a:extLst>
                </p:cNvPr>
                <p:cNvSpPr/>
                <p:nvPr/>
              </p:nvSpPr>
              <p:spPr>
                <a:xfrm rot="5400000">
                  <a:off x="2186018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id="{A2E0E325-DD4D-4CBD-A72E-D31D4D165E55}"/>
                    </a:ext>
                  </a:extLst>
                </p:cNvPr>
                <p:cNvSpPr/>
                <p:nvPr/>
              </p:nvSpPr>
              <p:spPr>
                <a:xfrm rot="5400000">
                  <a:off x="2887554" y="2873646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7288406B-08E8-4682-AD40-C2B033D37E44}"/>
                    </a:ext>
                  </a:extLst>
                </p:cNvPr>
                <p:cNvSpPr/>
                <p:nvPr/>
              </p:nvSpPr>
              <p:spPr>
                <a:xfrm rot="5400000">
                  <a:off x="3606801" y="2880280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8x8x320</a:t>
                  </a:r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F129E73F-5D40-45FF-8801-A1250BC8FB1C}"/>
                    </a:ext>
                  </a:extLst>
                </p:cNvPr>
                <p:cNvSpPr/>
                <p:nvPr/>
              </p:nvSpPr>
              <p:spPr>
                <a:xfrm rot="5400000">
                  <a:off x="4290626" y="2873135"/>
                  <a:ext cx="1042639" cy="495341"/>
                </a:xfrm>
                <a:prstGeom prst="rect">
                  <a:avLst/>
                </a:prstGeom>
                <a:solidFill>
                  <a:srgbClr val="E1F7D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Reduction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4x4x384</a:t>
                  </a:r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7163577F-B306-4AAA-9F17-9385CA67B3FA}"/>
                    </a:ext>
                  </a:extLst>
                </p:cNvPr>
                <p:cNvSpPr/>
                <p:nvPr/>
              </p:nvSpPr>
              <p:spPr>
                <a:xfrm rot="5400000">
                  <a:off x="4992162" y="2880280"/>
                  <a:ext cx="1042639" cy="495341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Conv</a:t>
                  </a:r>
                  <a:r>
                    <a:rPr lang="ko-KR" altLang="en-US" sz="1400">
                      <a:solidFill>
                        <a:schemeClr val="tx1"/>
                      </a:solidFill>
                    </a:rPr>
                    <a:t> </a:t>
                  </a:r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  <a:endParaRPr lang="en-US" altLang="ko-KR" sz="1400" dirty="0">
                    <a:solidFill>
                      <a:schemeClr val="tx1"/>
                    </a:solidFill>
                  </a:endParaRP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4x4x640</a:t>
                  </a: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FCD1E993-D8B3-4922-8A40-269C38F315C0}"/>
                    </a:ext>
                  </a:extLst>
                </p:cNvPr>
                <p:cNvSpPr/>
                <p:nvPr/>
              </p:nvSpPr>
              <p:spPr>
                <a:xfrm rot="5400000">
                  <a:off x="7094854" y="1451822"/>
                  <a:ext cx="1042639" cy="495341"/>
                </a:xfrm>
                <a:prstGeom prst="rect">
                  <a:avLst/>
                </a:prstGeom>
                <a:solidFill>
                  <a:srgbClr val="F8CBAD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Auxiliary</a:t>
                  </a: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cell</a:t>
                  </a: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CA450496-D4C9-4542-8EA5-EE322CFA2BF4}"/>
                    </a:ext>
                  </a:extLst>
                </p:cNvPr>
                <p:cNvSpPr/>
                <p:nvPr/>
              </p:nvSpPr>
              <p:spPr>
                <a:xfrm rot="5400000">
                  <a:off x="5702266" y="2873134"/>
                  <a:ext cx="1042639" cy="495341"/>
                </a:xfrm>
                <a:prstGeom prst="rect">
                  <a:avLst/>
                </a:prstGeom>
                <a:solidFill>
                  <a:srgbClr val="70AD47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GAP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1B727DEB-246B-4645-A626-89A7375E20D7}"/>
                    </a:ext>
                  </a:extLst>
                </p:cNvPr>
                <p:cNvSpPr/>
                <p:nvPr/>
              </p:nvSpPr>
              <p:spPr>
                <a:xfrm rot="5400000">
                  <a:off x="6395234" y="2880280"/>
                  <a:ext cx="1042639" cy="495341"/>
                </a:xfrm>
                <a:prstGeom prst="rect">
                  <a:avLst/>
                </a:prstGeom>
                <a:solidFill>
                  <a:srgbClr val="00206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F C</a:t>
                  </a: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310CBBC4-6628-42AE-8575-89A9190B0CCE}"/>
                    </a:ext>
                  </a:extLst>
                </p:cNvPr>
                <p:cNvSpPr/>
                <p:nvPr/>
              </p:nvSpPr>
              <p:spPr>
                <a:xfrm rot="5400000">
                  <a:off x="7083527" y="2880280"/>
                  <a:ext cx="1042639" cy="495341"/>
                </a:xfrm>
                <a:prstGeom prst="rect">
                  <a:avLst/>
                </a:prstGeom>
                <a:solidFill>
                  <a:srgbClr val="FFC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bg1"/>
                      </a:solidFill>
                    </a:rPr>
                    <a:t>Softmax Activation</a:t>
                  </a:r>
                  <a:endParaRPr lang="ko-KR" altLang="en-US" sz="1400" dirty="0">
                    <a:solidFill>
                      <a:schemeClr val="bg1"/>
                    </a:solidFill>
                  </a:endParaRPr>
                </a:p>
              </p:txBody>
            </p:sp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3FF9FD4C-D164-4110-A273-492B6DF27609}"/>
                    </a:ext>
                  </a:extLst>
                </p:cNvPr>
                <p:cNvGrpSpPr/>
                <p:nvPr/>
              </p:nvGrpSpPr>
              <p:grpSpPr>
                <a:xfrm>
                  <a:off x="8058375" y="2533237"/>
                  <a:ext cx="543568" cy="1189426"/>
                  <a:chOff x="4026677" y="3429000"/>
                  <a:chExt cx="598522" cy="1309675"/>
                </a:xfrm>
              </p:grpSpPr>
              <p:sp>
                <p:nvSpPr>
                  <p:cNvPr id="77" name="육각형 76">
                    <a:extLst>
                      <a:ext uri="{FF2B5EF4-FFF2-40B4-BE49-F238E27FC236}">
                        <a16:creationId xmlns:a16="http://schemas.microsoft.com/office/drawing/2014/main" id="{722A8B65-1A8B-4E62-997E-B6BF00D7991B}"/>
                      </a:ext>
                    </a:extLst>
                  </p:cNvPr>
                  <p:cNvSpPr/>
                  <p:nvPr/>
                </p:nvSpPr>
                <p:spPr>
                  <a:xfrm>
                    <a:off x="4026677" y="3429000"/>
                    <a:ext cx="598522" cy="1309675"/>
                  </a:xfrm>
                  <a:prstGeom prst="hexagon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D82A677-63B4-4031-8395-6FC2E9B250A7}"/>
                      </a:ext>
                    </a:extLst>
                  </p:cNvPr>
                  <p:cNvSpPr txBox="1"/>
                  <p:nvPr/>
                </p:nvSpPr>
                <p:spPr>
                  <a:xfrm rot="5400000">
                    <a:off x="3835133" y="3967389"/>
                    <a:ext cx="997421" cy="2985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ko-KR" sz="1400" dirty="0"/>
                      <a:t>Hypothesis</a:t>
                    </a:r>
                    <a:endParaRPr lang="ko-KR" altLang="en-US" sz="1400" dirty="0"/>
                  </a:p>
                </p:txBody>
              </p:sp>
            </p:grpSp>
            <p:cxnSp>
              <p:nvCxnSpPr>
                <p:cNvPr id="53" name="직선 화살표 연결선 52">
                  <a:extLst>
                    <a:ext uri="{FF2B5EF4-FFF2-40B4-BE49-F238E27FC236}">
                      <a16:creationId xmlns:a16="http://schemas.microsoft.com/office/drawing/2014/main" id="{7E149F47-2412-4899-BE21-A11F29077188}"/>
                    </a:ext>
                  </a:extLst>
                </p:cNvPr>
                <p:cNvCxnSpPr>
                  <a:stCxn id="80" idx="0"/>
                  <a:endCxn id="31" idx="2"/>
                </p:cNvCxnSpPr>
                <p:nvPr/>
              </p:nvCxnSpPr>
              <p:spPr>
                <a:xfrm>
                  <a:off x="1551936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직선 화살표 연결선 53">
                  <a:extLst>
                    <a:ext uri="{FF2B5EF4-FFF2-40B4-BE49-F238E27FC236}">
                      <a16:creationId xmlns:a16="http://schemas.microsoft.com/office/drawing/2014/main" id="{772E3BB5-8B0F-45B3-B9F1-E8A896D750F1}"/>
                    </a:ext>
                  </a:extLst>
                </p:cNvPr>
                <p:cNvCxnSpPr>
                  <a:stCxn id="31" idx="0"/>
                  <a:endCxn id="32" idx="2"/>
                </p:cNvCxnSpPr>
                <p:nvPr/>
              </p:nvCxnSpPr>
              <p:spPr>
                <a:xfrm>
                  <a:off x="2253472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직선 화살표 연결선 54">
                  <a:extLst>
                    <a:ext uri="{FF2B5EF4-FFF2-40B4-BE49-F238E27FC236}">
                      <a16:creationId xmlns:a16="http://schemas.microsoft.com/office/drawing/2014/main" id="{E18DD056-B86B-47A2-ABDC-A4F7630D82D2}"/>
                    </a:ext>
                  </a:extLst>
                </p:cNvPr>
                <p:cNvCxnSpPr>
                  <a:stCxn id="32" idx="0"/>
                  <a:endCxn id="33" idx="2"/>
                </p:cNvCxnSpPr>
                <p:nvPr/>
              </p:nvCxnSpPr>
              <p:spPr>
                <a:xfrm>
                  <a:off x="2955008" y="1700003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86D8EDF3-4FCC-46F5-A1C4-6AA937C6CD45}"/>
                    </a:ext>
                  </a:extLst>
                </p:cNvPr>
                <p:cNvCxnSpPr>
                  <a:cxnSpLocks/>
                  <a:stCxn id="34" idx="0"/>
                  <a:endCxn id="35" idx="2"/>
                </p:cNvCxnSpPr>
                <p:nvPr/>
              </p:nvCxnSpPr>
              <p:spPr>
                <a:xfrm flipV="1">
                  <a:off x="4364591" y="1699497"/>
                  <a:ext cx="209434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직선 화살표 연결선 56">
                  <a:extLst>
                    <a:ext uri="{FF2B5EF4-FFF2-40B4-BE49-F238E27FC236}">
                      <a16:creationId xmlns:a16="http://schemas.microsoft.com/office/drawing/2014/main" id="{B4C32261-9645-4000-B85C-938894307779}"/>
                    </a:ext>
                  </a:extLst>
                </p:cNvPr>
                <p:cNvCxnSpPr>
                  <a:cxnSpLocks/>
                  <a:stCxn id="33" idx="0"/>
                  <a:endCxn id="34" idx="2"/>
                </p:cNvCxnSpPr>
                <p:nvPr/>
              </p:nvCxnSpPr>
              <p:spPr>
                <a:xfrm flipV="1">
                  <a:off x="3656544" y="1699498"/>
                  <a:ext cx="212706" cy="50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직선 화살표 연결선 57">
                  <a:extLst>
                    <a:ext uri="{FF2B5EF4-FFF2-40B4-BE49-F238E27FC236}">
                      <a16:creationId xmlns:a16="http://schemas.microsoft.com/office/drawing/2014/main" id="{ABF05AB9-71B0-4931-B6E7-C7D3C671BAAA}"/>
                    </a:ext>
                  </a:extLst>
                </p:cNvPr>
                <p:cNvCxnSpPr>
                  <a:stCxn id="35" idx="0"/>
                  <a:endCxn id="36" idx="2"/>
                </p:cNvCxnSpPr>
                <p:nvPr/>
              </p:nvCxnSpPr>
              <p:spPr>
                <a:xfrm flipV="1">
                  <a:off x="5069366" y="1699495"/>
                  <a:ext cx="206081" cy="2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화살표 연결선 58">
                  <a:extLst>
                    <a:ext uri="{FF2B5EF4-FFF2-40B4-BE49-F238E27FC236}">
                      <a16:creationId xmlns:a16="http://schemas.microsoft.com/office/drawing/2014/main" id="{EB8F9334-9D89-44DE-AC7F-E555355F1D73}"/>
                    </a:ext>
                  </a:extLst>
                </p:cNvPr>
                <p:cNvCxnSpPr>
                  <a:stCxn id="36" idx="0"/>
                  <a:endCxn id="37" idx="2"/>
                </p:cNvCxnSpPr>
                <p:nvPr/>
              </p:nvCxnSpPr>
              <p:spPr>
                <a:xfrm>
                  <a:off x="5770788" y="1699495"/>
                  <a:ext cx="204279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화살표 연결선 59">
                  <a:extLst>
                    <a:ext uri="{FF2B5EF4-FFF2-40B4-BE49-F238E27FC236}">
                      <a16:creationId xmlns:a16="http://schemas.microsoft.com/office/drawing/2014/main" id="{FCF54CEF-70E2-4B5B-9CF4-CD0DEFDB3227}"/>
                    </a:ext>
                  </a:extLst>
                </p:cNvPr>
                <p:cNvCxnSpPr>
                  <a:stCxn id="37" idx="0"/>
                  <a:endCxn id="38" idx="2"/>
                </p:cNvCxnSpPr>
                <p:nvPr/>
              </p:nvCxnSpPr>
              <p:spPr>
                <a:xfrm flipV="1">
                  <a:off x="6470408" y="1699494"/>
                  <a:ext cx="184893" cy="2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5720CBAA-7102-4717-89A0-073FEBCFD669}"/>
                    </a:ext>
                  </a:extLst>
                </p:cNvPr>
                <p:cNvCxnSpPr>
                  <a:stCxn id="38" idx="0"/>
                  <a:endCxn id="48" idx="2"/>
                </p:cNvCxnSpPr>
                <p:nvPr/>
              </p:nvCxnSpPr>
              <p:spPr>
                <a:xfrm flipV="1">
                  <a:off x="7150642" y="1699493"/>
                  <a:ext cx="217861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직선 화살표 연결선 61">
                  <a:extLst>
                    <a:ext uri="{FF2B5EF4-FFF2-40B4-BE49-F238E27FC236}">
                      <a16:creationId xmlns:a16="http://schemas.microsoft.com/office/drawing/2014/main" id="{6E070BAE-2521-49FF-9C79-C9A2AED70FA0}"/>
                    </a:ext>
                  </a:extLst>
                </p:cNvPr>
                <p:cNvCxnSpPr>
                  <a:cxnSpLocks/>
                  <a:stCxn id="48" idx="0"/>
                  <a:endCxn id="81" idx="3"/>
                </p:cNvCxnSpPr>
                <p:nvPr/>
              </p:nvCxnSpPr>
              <p:spPr>
                <a:xfrm flipV="1">
                  <a:off x="7863844" y="1699492"/>
                  <a:ext cx="213147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직선 화살표 연결선 62">
                  <a:extLst>
                    <a:ext uri="{FF2B5EF4-FFF2-40B4-BE49-F238E27FC236}">
                      <a16:creationId xmlns:a16="http://schemas.microsoft.com/office/drawing/2014/main" id="{14A64E62-8CC1-420D-94BA-5F440CE597AC}"/>
                    </a:ext>
                  </a:extLst>
                </p:cNvPr>
                <p:cNvCxnSpPr>
                  <a:stCxn id="39" idx="0"/>
                  <a:endCxn id="41" idx="2"/>
                </p:cNvCxnSpPr>
                <p:nvPr/>
              </p:nvCxnSpPr>
              <p:spPr>
                <a:xfrm>
                  <a:off x="850398" y="3121318"/>
                  <a:ext cx="206197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직선 화살표 연결선 63">
                  <a:extLst>
                    <a:ext uri="{FF2B5EF4-FFF2-40B4-BE49-F238E27FC236}">
                      <a16:creationId xmlns:a16="http://schemas.microsoft.com/office/drawing/2014/main" id="{559E8063-EE9C-46B2-BAD2-2B7C5DD117D6}"/>
                    </a:ext>
                  </a:extLst>
                </p:cNvPr>
                <p:cNvCxnSpPr>
                  <a:stCxn id="41" idx="0"/>
                  <a:endCxn id="42" idx="2"/>
                </p:cNvCxnSpPr>
                <p:nvPr/>
              </p:nvCxnSpPr>
              <p:spPr>
                <a:xfrm flipV="1">
                  <a:off x="1551936" y="3121317"/>
                  <a:ext cx="206194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직선 화살표 연결선 64">
                  <a:extLst>
                    <a:ext uri="{FF2B5EF4-FFF2-40B4-BE49-F238E27FC236}">
                      <a16:creationId xmlns:a16="http://schemas.microsoft.com/office/drawing/2014/main" id="{591E3F55-F52A-47BF-B4AC-9A9D20CC2881}"/>
                    </a:ext>
                  </a:extLst>
                </p:cNvPr>
                <p:cNvCxnSpPr>
                  <a:stCxn id="42" idx="0"/>
                  <a:endCxn id="43" idx="2"/>
                </p:cNvCxnSpPr>
                <p:nvPr/>
              </p:nvCxnSpPr>
              <p:spPr>
                <a:xfrm>
                  <a:off x="2253471" y="3121317"/>
                  <a:ext cx="206196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직선 화살표 연결선 65">
                  <a:extLst>
                    <a:ext uri="{FF2B5EF4-FFF2-40B4-BE49-F238E27FC236}">
                      <a16:creationId xmlns:a16="http://schemas.microsoft.com/office/drawing/2014/main" id="{65083732-26C7-4C75-97D9-5EEC701C2515}"/>
                    </a:ext>
                  </a:extLst>
                </p:cNvPr>
                <p:cNvCxnSpPr>
                  <a:stCxn id="43" idx="0"/>
                  <a:endCxn id="44" idx="2"/>
                </p:cNvCxnSpPr>
                <p:nvPr/>
              </p:nvCxnSpPr>
              <p:spPr>
                <a:xfrm>
                  <a:off x="2955008" y="3121317"/>
                  <a:ext cx="206195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직선 화살표 연결선 66">
                  <a:extLst>
                    <a:ext uri="{FF2B5EF4-FFF2-40B4-BE49-F238E27FC236}">
                      <a16:creationId xmlns:a16="http://schemas.microsoft.com/office/drawing/2014/main" id="{D59E3BE8-4620-49F8-9CD0-3D379BD90309}"/>
                    </a:ext>
                  </a:extLst>
                </p:cNvPr>
                <p:cNvCxnSpPr>
                  <a:stCxn id="44" idx="0"/>
                  <a:endCxn id="45" idx="2"/>
                </p:cNvCxnSpPr>
                <p:nvPr/>
              </p:nvCxnSpPr>
              <p:spPr>
                <a:xfrm>
                  <a:off x="3656544" y="3121317"/>
                  <a:ext cx="223906" cy="6634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직선 화살표 연결선 67">
                  <a:extLst>
                    <a:ext uri="{FF2B5EF4-FFF2-40B4-BE49-F238E27FC236}">
                      <a16:creationId xmlns:a16="http://schemas.microsoft.com/office/drawing/2014/main" id="{970B7F13-87B5-4CEF-A6FF-EBE63B9F9D9F}"/>
                    </a:ext>
                  </a:extLst>
                </p:cNvPr>
                <p:cNvCxnSpPr>
                  <a:stCxn id="45" idx="0"/>
                  <a:endCxn id="46" idx="2"/>
                </p:cNvCxnSpPr>
                <p:nvPr/>
              </p:nvCxnSpPr>
              <p:spPr>
                <a:xfrm flipV="1">
                  <a:off x="4375791" y="3120806"/>
                  <a:ext cx="188484" cy="714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화살표 연결선 68">
                  <a:extLst>
                    <a:ext uri="{FF2B5EF4-FFF2-40B4-BE49-F238E27FC236}">
                      <a16:creationId xmlns:a16="http://schemas.microsoft.com/office/drawing/2014/main" id="{10CAEF4B-F036-4D06-B913-38ABF871ACC9}"/>
                    </a:ext>
                  </a:extLst>
                </p:cNvPr>
                <p:cNvCxnSpPr>
                  <a:stCxn id="46" idx="0"/>
                  <a:endCxn id="47" idx="2"/>
                </p:cNvCxnSpPr>
                <p:nvPr/>
              </p:nvCxnSpPr>
              <p:spPr>
                <a:xfrm>
                  <a:off x="5059616" y="3120806"/>
                  <a:ext cx="206195" cy="7145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화살표 연결선 69">
                  <a:extLst>
                    <a:ext uri="{FF2B5EF4-FFF2-40B4-BE49-F238E27FC236}">
                      <a16:creationId xmlns:a16="http://schemas.microsoft.com/office/drawing/2014/main" id="{20FF80B7-08EF-4909-97EA-53AE03B7F12B}"/>
                    </a:ext>
                  </a:extLst>
                </p:cNvPr>
                <p:cNvCxnSpPr>
                  <a:stCxn id="47" idx="0"/>
                  <a:endCxn id="49" idx="2"/>
                </p:cNvCxnSpPr>
                <p:nvPr/>
              </p:nvCxnSpPr>
              <p:spPr>
                <a:xfrm flipV="1">
                  <a:off x="5761152" y="3120805"/>
                  <a:ext cx="214763" cy="714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직선 화살표 연결선 70">
                  <a:extLst>
                    <a:ext uri="{FF2B5EF4-FFF2-40B4-BE49-F238E27FC236}">
                      <a16:creationId xmlns:a16="http://schemas.microsoft.com/office/drawing/2014/main" id="{0F04CAD2-7CA0-4796-A118-248B67D38A33}"/>
                    </a:ext>
                  </a:extLst>
                </p:cNvPr>
                <p:cNvCxnSpPr>
                  <a:stCxn id="49" idx="0"/>
                  <a:endCxn id="50" idx="2"/>
                </p:cNvCxnSpPr>
                <p:nvPr/>
              </p:nvCxnSpPr>
              <p:spPr>
                <a:xfrm>
                  <a:off x="6471256" y="3120805"/>
                  <a:ext cx="197627" cy="7146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직선 화살표 연결선 71">
                  <a:extLst>
                    <a:ext uri="{FF2B5EF4-FFF2-40B4-BE49-F238E27FC236}">
                      <a16:creationId xmlns:a16="http://schemas.microsoft.com/office/drawing/2014/main" id="{B7D90726-B06D-4345-B0F4-BB48DA0A3C89}"/>
                    </a:ext>
                  </a:extLst>
                </p:cNvPr>
                <p:cNvCxnSpPr>
                  <a:stCxn id="50" idx="0"/>
                  <a:endCxn id="51" idx="2"/>
                </p:cNvCxnSpPr>
                <p:nvPr/>
              </p:nvCxnSpPr>
              <p:spPr>
                <a:xfrm>
                  <a:off x="7164224" y="3127951"/>
                  <a:ext cx="192952" cy="0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직선 화살표 연결선 72">
                  <a:extLst>
                    <a:ext uri="{FF2B5EF4-FFF2-40B4-BE49-F238E27FC236}">
                      <a16:creationId xmlns:a16="http://schemas.microsoft.com/office/drawing/2014/main" id="{1C01F715-40AE-4AA0-A37D-16AF9304F12C}"/>
                    </a:ext>
                  </a:extLst>
                </p:cNvPr>
                <p:cNvCxnSpPr>
                  <a:stCxn id="51" idx="0"/>
                  <a:endCxn id="77" idx="3"/>
                </p:cNvCxnSpPr>
                <p:nvPr/>
              </p:nvCxnSpPr>
              <p:spPr>
                <a:xfrm flipV="1">
                  <a:off x="7852517" y="3127950"/>
                  <a:ext cx="205858" cy="1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4" name="직사각형 73">
                  <a:extLst>
                    <a:ext uri="{FF2B5EF4-FFF2-40B4-BE49-F238E27FC236}">
                      <a16:creationId xmlns:a16="http://schemas.microsoft.com/office/drawing/2014/main" id="{A27B8C54-BD82-499C-B8F8-B75B5752A3FF}"/>
                    </a:ext>
                  </a:extLst>
                </p:cNvPr>
                <p:cNvSpPr/>
                <p:nvPr/>
              </p:nvSpPr>
              <p:spPr>
                <a:xfrm rot="5400000">
                  <a:off x="8701658" y="2162734"/>
                  <a:ext cx="1042639" cy="495341"/>
                </a:xfrm>
                <a:prstGeom prst="rect">
                  <a:avLst/>
                </a:prstGeom>
                <a:solidFill>
                  <a:srgbClr val="FFFF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Loss</a:t>
                  </a:r>
                </a:p>
                <a:p>
                  <a:pPr algn="ctr"/>
                  <a:r>
                    <a:rPr lang="en-US" altLang="ko-KR" sz="1400">
                      <a:solidFill>
                        <a:schemeClr val="tx1"/>
                      </a:solidFill>
                    </a:rPr>
                    <a:t>32x32x80</a:t>
                  </a:r>
                </a:p>
              </p:txBody>
            </p:sp>
            <p:cxnSp>
              <p:nvCxnSpPr>
                <p:cNvPr id="75" name="연결선: 구부러짐 74">
                  <a:extLst>
                    <a:ext uri="{FF2B5EF4-FFF2-40B4-BE49-F238E27FC236}">
                      <a16:creationId xmlns:a16="http://schemas.microsoft.com/office/drawing/2014/main" id="{3156FF0B-31D4-4016-9481-6151F7E1BB98}"/>
                    </a:ext>
                  </a:extLst>
                </p:cNvPr>
                <p:cNvCxnSpPr>
                  <a:stCxn id="81" idx="0"/>
                  <a:endCxn id="74" idx="2"/>
                </p:cNvCxnSpPr>
                <p:nvPr/>
              </p:nvCxnSpPr>
              <p:spPr>
                <a:xfrm>
                  <a:off x="8620559" y="1699492"/>
                  <a:ext cx="354748" cy="710913"/>
                </a:xfrm>
                <a:prstGeom prst="curvedConnector3">
                  <a:avLst>
                    <a:gd name="adj1" fmla="val 50000"/>
                  </a:avLst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연결선: 구부러짐 75">
                  <a:extLst>
                    <a:ext uri="{FF2B5EF4-FFF2-40B4-BE49-F238E27FC236}">
                      <a16:creationId xmlns:a16="http://schemas.microsoft.com/office/drawing/2014/main" id="{0D899BC7-705D-4C16-AA0A-011858DAE4A1}"/>
                    </a:ext>
                  </a:extLst>
                </p:cNvPr>
                <p:cNvCxnSpPr>
                  <a:stCxn id="77" idx="0"/>
                  <a:endCxn id="74" idx="2"/>
                </p:cNvCxnSpPr>
                <p:nvPr/>
              </p:nvCxnSpPr>
              <p:spPr>
                <a:xfrm flipV="1">
                  <a:off x="8601943" y="2410405"/>
                  <a:ext cx="373364" cy="717545"/>
                </a:xfrm>
                <a:prstGeom prst="curvedConnector3">
                  <a:avLst/>
                </a:prstGeom>
                <a:ln w="952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C305B73-A7AD-4FA2-91B2-06C05977BB0F}"/>
                </a:ext>
              </a:extLst>
            </p:cNvPr>
            <p:cNvSpPr txBox="1"/>
            <p:nvPr/>
          </p:nvSpPr>
          <p:spPr>
            <a:xfrm>
              <a:off x="4463018" y="5865715"/>
              <a:ext cx="2650674" cy="4542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/>
                <a:t>Final Network(MNIST)</a:t>
              </a:r>
              <a:endParaRPr lang="en-US" altLang="ko-KR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26688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38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6. REINFORCE(Monte Carlo Policy Gradient) </a:t>
            </a:r>
            <a:endParaRPr lang="en-US" altLang="ko-KR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5EF46D-A0F0-43A1-9F8C-D7FE39BFC265}"/>
                  </a:ext>
                </a:extLst>
              </p:cNvPr>
              <p:cNvSpPr txBox="1"/>
              <p:nvPr/>
            </p:nvSpPr>
            <p:spPr>
              <a:xfrm>
                <a:off x="417829" y="1235516"/>
                <a:ext cx="11610364" cy="2774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200000"/>
                  </a:lnSpc>
                  <a:buAutoNum type="arabicPeriod"/>
                </a:pPr>
                <a:r>
                  <a:rPr lang="en-US" altLang="ko-KR"/>
                  <a:t>Reward = Validation Accuracy of the Child Network(Mini Batch)</a:t>
                </a:r>
              </a:p>
              <a:p>
                <a:pPr marL="342900" indent="-342900">
                  <a:lnSpc>
                    <a:spcPct val="200000"/>
                  </a:lnSpc>
                  <a:buAutoNum type="arabicPeriod"/>
                </a:pPr>
                <a:r>
                  <a:rPr lang="en-US" altLang="ko-KR"/>
                  <a:t>Baseline = (1 – decay</a:t>
                </a:r>
                <a:r>
                  <a:rPr lang="ko-KR" altLang="en-US"/>
                  <a:t> </a:t>
                </a:r>
                <a:r>
                  <a:rPr lang="en-US" altLang="ko-KR"/>
                  <a:t>rate) x (Reward - Baseline)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altLang="ko-KR">
                    <a:solidFill>
                      <a:srgbClr val="FF0000"/>
                    </a:solidFill>
                  </a:rPr>
                  <a:t>    where decay rate = 0.99, and Baseline is Exponential Moving Average for Reward</a:t>
                </a:r>
              </a:p>
              <a:p>
                <a:pPr marL="342900" indent="-342900">
                  <a:lnSpc>
                    <a:spcPct val="200000"/>
                  </a:lnSpc>
                  <a:buAutoNum type="arabicPeriod" startAt="3"/>
                </a:pPr>
                <a:r>
                  <a:rPr lang="en-US" altLang="ko-KR"/>
                  <a:t>Loss =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−(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))</m:t>
                        </m:r>
                      </m:e>
                    </m:nary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𝑅𝑒𝑤𝑎𝑟𝑑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𝐵𝑎𝑠𝑒𝑙𝑖𝑛𝑒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/>
                  <a:t> </a:t>
                </a:r>
              </a:p>
              <a:p>
                <a:pPr marL="342900" indent="-342900">
                  <a:lnSpc>
                    <a:spcPct val="200000"/>
                  </a:lnSpc>
                  <a:buAutoNum type="arabicPeriod" startAt="3"/>
                </a:pPr>
                <a:r>
                  <a:rPr lang="en-US" altLang="ko-KR"/>
                  <a:t>We used Adam Optimizer to train the Controller 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95EF46D-A0F0-43A1-9F8C-D7FE39BFC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829" y="1235516"/>
                <a:ext cx="11610364" cy="2774157"/>
              </a:xfrm>
              <a:prstGeom prst="rect">
                <a:avLst/>
              </a:prstGeom>
              <a:blipFill>
                <a:blip r:embed="rId2"/>
                <a:stretch>
                  <a:fillRect l="-578" b="-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>
            <a:extLst>
              <a:ext uri="{FF2B5EF4-FFF2-40B4-BE49-F238E27FC236}">
                <a16:creationId xmlns:a16="http://schemas.microsoft.com/office/drawing/2014/main" id="{A6CA0A45-E3EB-4D56-AE1F-9EAA42E577AE}"/>
              </a:ext>
            </a:extLst>
          </p:cNvPr>
          <p:cNvSpPr/>
          <p:nvPr/>
        </p:nvSpPr>
        <p:spPr>
          <a:xfrm>
            <a:off x="7404190" y="6532981"/>
            <a:ext cx="40719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/>
              <a:t>http://www.scholarpedia.org/article/Policy_gradient_methods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715533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4CFBF-86C2-411E-8D11-907CADF3E0A1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7. Elementwise Fully connected layers (1x1 convolution)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39</a:t>
            </a:r>
            <a:endParaRPr lang="ko-KR" altLang="en-US" dirty="0"/>
          </a:p>
        </p:txBody>
      </p:sp>
      <p:pic>
        <p:nvPicPr>
          <p:cNvPr id="13" name="Picture 2" descr="Image result for 1x1 convolution">
            <a:extLst>
              <a:ext uri="{FF2B5EF4-FFF2-40B4-BE49-F238E27FC236}">
                <a16:creationId xmlns:a16="http://schemas.microsoft.com/office/drawing/2014/main" id="{5D19ECAA-1444-4770-A49D-11B23FBB3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63" y="1607371"/>
            <a:ext cx="7172001" cy="41400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ì¬ì§2">
            <a:extLst>
              <a:ext uri="{FF2B5EF4-FFF2-40B4-BE49-F238E27FC236}">
                <a16:creationId xmlns:a16="http://schemas.microsoft.com/office/drawing/2014/main" id="{2C10F6E9-590E-465D-8A4D-119D1985F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920" y="1809074"/>
            <a:ext cx="7809297" cy="359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33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CE9EEB-0AB2-4E83-988D-47FF91077166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639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1. Neural Network</a:t>
            </a:r>
            <a:r>
              <a:rPr lang="ko-KR" altLang="en-US" sz="3200" b="1">
                <a:solidFill>
                  <a:schemeClr val="bg1"/>
                </a:solidFill>
              </a:rPr>
              <a:t>에 대한 소개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9" name="Picture 6" descr="Big dataì ëí ì´ë¯¸ì§ ê²ìê²°ê³¼">
            <a:extLst>
              <a:ext uri="{FF2B5EF4-FFF2-40B4-BE49-F238E27FC236}">
                <a16:creationId xmlns:a16="http://schemas.microsoft.com/office/drawing/2014/main" id="{5455EB9D-4D84-4421-BA10-ED3471860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22"/>
            <a:ext cx="7115175" cy="407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997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학습방법 및 세부사항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4CFBF-86C2-411E-8D11-907CADF3E0A1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8. Global Average Pooling(GAP)</a:t>
            </a:r>
            <a:endParaRPr lang="en-US" altLang="ko-KR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40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2ABF7F4-590C-4ABE-B7B6-F37780B24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3" y="1274771"/>
            <a:ext cx="5359608" cy="33919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E2397F-7F13-4F08-8D89-DDB1C2F97348}"/>
              </a:ext>
            </a:extLst>
          </p:cNvPr>
          <p:cNvSpPr txBox="1"/>
          <p:nvPr/>
        </p:nvSpPr>
        <p:spPr>
          <a:xfrm>
            <a:off x="414931" y="4805749"/>
            <a:ext cx="11777069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dirty="0"/>
              <a:t>GAP</a:t>
            </a:r>
            <a:r>
              <a:rPr lang="ko-KR" altLang="en-US" sz="1600" dirty="0"/>
              <a:t>를 사용하면 이미지 데이터의 </a:t>
            </a:r>
            <a:r>
              <a:rPr lang="en-US" altLang="ko-KR" sz="1600" dirty="0"/>
              <a:t>Input size</a:t>
            </a:r>
            <a:r>
              <a:rPr lang="ko-KR" altLang="en-US" sz="1600" dirty="0"/>
              <a:t>의 제약이 없어진다</a:t>
            </a:r>
            <a:r>
              <a:rPr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2. Parameter </a:t>
            </a:r>
            <a:r>
              <a:rPr lang="ko-KR" altLang="en-US" sz="1600" dirty="0"/>
              <a:t>수를 줄여 </a:t>
            </a:r>
            <a:r>
              <a:rPr lang="ko-KR" altLang="en-US" sz="1600" dirty="0" err="1"/>
              <a:t>계산량이</a:t>
            </a:r>
            <a:r>
              <a:rPr lang="ko-KR" altLang="en-US" sz="1600" dirty="0"/>
              <a:t> </a:t>
            </a:r>
            <a:r>
              <a:rPr lang="ko-KR" altLang="en-US" sz="1600"/>
              <a:t>줄어든다</a:t>
            </a:r>
            <a:r>
              <a:rPr lang="en-US" altLang="ko-KR" sz="160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FF0000"/>
                </a:solidFill>
              </a:rPr>
              <a:t>(</a:t>
            </a:r>
            <a:r>
              <a:rPr lang="en-US" altLang="ko-KR" sz="1400" dirty="0">
                <a:solidFill>
                  <a:srgbClr val="FF0000"/>
                </a:solidFill>
              </a:rPr>
              <a:t>ENAS</a:t>
            </a:r>
            <a:r>
              <a:rPr lang="ko-KR" altLang="en-US" sz="1400" dirty="0">
                <a:solidFill>
                  <a:srgbClr val="FF0000"/>
                </a:solidFill>
              </a:rPr>
              <a:t>는 수많은 </a:t>
            </a:r>
            <a:r>
              <a:rPr lang="en-US" altLang="ko-KR" sz="1400" dirty="0">
                <a:solidFill>
                  <a:srgbClr val="FF0000"/>
                </a:solidFill>
              </a:rPr>
              <a:t>Sub architecture</a:t>
            </a:r>
            <a:r>
              <a:rPr lang="ko-KR" altLang="en-US" sz="1400" dirty="0">
                <a:solidFill>
                  <a:srgbClr val="FF0000"/>
                </a:solidFill>
              </a:rPr>
              <a:t>을 학습시키기 때문에 </a:t>
            </a:r>
            <a:r>
              <a:rPr lang="en-US" altLang="ko-KR" sz="1400" dirty="0">
                <a:solidFill>
                  <a:srgbClr val="FF0000"/>
                </a:solidFill>
              </a:rPr>
              <a:t>Parameter</a:t>
            </a:r>
            <a:r>
              <a:rPr lang="ko-KR" altLang="en-US" sz="1400" dirty="0">
                <a:solidFill>
                  <a:srgbClr val="FF0000"/>
                </a:solidFill>
              </a:rPr>
              <a:t>수를 획기적으로 줄일 수 있다면 학습시간은 기하급수적으로 </a:t>
            </a:r>
            <a:r>
              <a:rPr lang="ko-KR" altLang="en-US" sz="1400">
                <a:solidFill>
                  <a:srgbClr val="FF0000"/>
                </a:solidFill>
              </a:rPr>
              <a:t>줄어든다</a:t>
            </a:r>
            <a:r>
              <a:rPr lang="en-US" altLang="ko-KR" sz="1400">
                <a:solidFill>
                  <a:srgbClr val="FF0000"/>
                </a:solidFill>
              </a:rPr>
              <a:t>.)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51673E-B2D8-4172-9C62-86EFF3E84A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518" y="1472015"/>
            <a:ext cx="6151675" cy="231017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108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03775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F5D355-9344-4001-A98A-8D469C8F93FF}"/>
              </a:ext>
            </a:extLst>
          </p:cNvPr>
          <p:cNvSpPr txBox="1"/>
          <p:nvPr/>
        </p:nvSpPr>
        <p:spPr>
          <a:xfrm>
            <a:off x="5279109" y="2652160"/>
            <a:ext cx="1633781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>
                <a:latin typeface="+mj-lt"/>
              </a:rPr>
              <a:t>실험 결과 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904B9-1EA3-4A7C-B52F-F3FEA2740A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C71FA4-CE9D-47D2-ADBE-CFFA8B463868}"/>
              </a:ext>
            </a:extLst>
          </p:cNvPr>
          <p:cNvSpPr txBox="1"/>
          <p:nvPr/>
        </p:nvSpPr>
        <p:spPr>
          <a:xfrm>
            <a:off x="11787610" y="6417578"/>
            <a:ext cx="57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41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D3CC-AF77-4257-8347-E43AE573C073}"/>
              </a:ext>
            </a:extLst>
          </p:cNvPr>
          <p:cNvSpPr txBox="1"/>
          <p:nvPr/>
        </p:nvSpPr>
        <p:spPr>
          <a:xfrm>
            <a:off x="108744" y="0"/>
            <a:ext cx="55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B5B055-965D-498F-B19E-2B2F77AF3F17}"/>
              </a:ext>
            </a:extLst>
          </p:cNvPr>
          <p:cNvCxnSpPr>
            <a:cxnSpLocks/>
          </p:cNvCxnSpPr>
          <p:nvPr/>
        </p:nvCxnSpPr>
        <p:spPr>
          <a:xfrm>
            <a:off x="1754697" y="3429000"/>
            <a:ext cx="8682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549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286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5. </a:t>
            </a:r>
            <a:r>
              <a:rPr lang="ko-KR" altLang="en-US" sz="3200" b="1">
                <a:solidFill>
                  <a:schemeClr val="bg1"/>
                </a:solidFill>
              </a:rPr>
              <a:t>실험 결과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34312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42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MNIST Data</a:t>
            </a:r>
            <a:endParaRPr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B5098-0EC2-4C24-873E-61B6C44A9B1C}"/>
              </a:ext>
            </a:extLst>
          </p:cNvPr>
          <p:cNvSpPr txBox="1"/>
          <p:nvPr/>
        </p:nvSpPr>
        <p:spPr>
          <a:xfrm>
            <a:off x="417829" y="1235516"/>
            <a:ext cx="11610364" cy="1666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/>
              <a:t>99.77% Test Accuracy</a:t>
            </a:r>
          </a:p>
          <a:p>
            <a:pPr>
              <a:lnSpc>
                <a:spcPct val="200000"/>
              </a:lnSpc>
            </a:pPr>
            <a:r>
              <a:rPr lang="en-US" altLang="ko-KR"/>
              <a:t>(</a:t>
            </a:r>
            <a:r>
              <a:rPr lang="en-US" altLang="ko-KR">
                <a:solidFill>
                  <a:srgbClr val="FF0000"/>
                </a:solidFill>
              </a:rPr>
              <a:t>Top 2</a:t>
            </a:r>
            <a:r>
              <a:rPr lang="en-US" altLang="ko-KR"/>
              <a:t> in how far can we go Competition, </a:t>
            </a:r>
            <a:r>
              <a:rPr lang="en-US" altLang="ko-KR">
                <a:solidFill>
                  <a:srgbClr val="FF0000"/>
                </a:solidFill>
              </a:rPr>
              <a:t>Top 1</a:t>
            </a:r>
            <a:r>
              <a:rPr lang="en-US" altLang="ko-KR"/>
              <a:t> in a single model case)</a:t>
            </a:r>
          </a:p>
          <a:p>
            <a:pPr>
              <a:lnSpc>
                <a:spcPct val="200000"/>
              </a:lnSpc>
            </a:pPr>
            <a:endParaRPr lang="en-US" altLang="ko-KR" b="1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E1D049-5341-4CDA-8054-FFC388B684F4}"/>
              </a:ext>
            </a:extLst>
          </p:cNvPr>
          <p:cNvSpPr/>
          <p:nvPr/>
        </p:nvSpPr>
        <p:spPr>
          <a:xfrm>
            <a:off x="7390418" y="6554265"/>
            <a:ext cx="42370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/>
              <a:t>https://github.com/hwalsuklee/how-far-can-we-go-with-MNIST</a:t>
            </a:r>
            <a:endParaRPr lang="ko-KR" altLang="en-US" sz="1100"/>
          </a:p>
        </p:txBody>
      </p:sp>
      <p:pic>
        <p:nvPicPr>
          <p:cNvPr id="27" name="Picture 2" descr="https://github.com/MINGUKKANG/ENAS-Tensorflow/raw/master/images/Controller_reward_graph.png">
            <a:extLst>
              <a:ext uri="{FF2B5EF4-FFF2-40B4-BE49-F238E27FC236}">
                <a16:creationId xmlns:a16="http://schemas.microsoft.com/office/drawing/2014/main" id="{C95A7530-CCFF-4C89-B7AE-DBAB053D9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67" y="2841965"/>
            <a:ext cx="4676571" cy="3507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https://github.com/MINGUKKANG/ENAS-Tensorflow/raw/master/images/MNIST_child_network_graph.png">
            <a:extLst>
              <a:ext uri="{FF2B5EF4-FFF2-40B4-BE49-F238E27FC236}">
                <a16:creationId xmlns:a16="http://schemas.microsoft.com/office/drawing/2014/main" id="{83E792E3-2C6E-4E5B-9119-75E62535C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127" y="2935354"/>
            <a:ext cx="6639206" cy="347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FCF2C76-7D65-4302-B444-12279E5476C0}"/>
              </a:ext>
            </a:extLst>
          </p:cNvPr>
          <p:cNvSpPr txBox="1"/>
          <p:nvPr/>
        </p:nvSpPr>
        <p:spPr>
          <a:xfrm>
            <a:off x="1198913" y="2859249"/>
            <a:ext cx="29375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     Validation Accuracy(Reward)</a:t>
            </a:r>
            <a:endParaRPr lang="ko-KR" altLang="en-US" sz="14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1BEAB7-6F9D-4A6A-BF73-73B358B3B5F7}"/>
              </a:ext>
            </a:extLst>
          </p:cNvPr>
          <p:cNvSpPr txBox="1"/>
          <p:nvPr/>
        </p:nvSpPr>
        <p:spPr>
          <a:xfrm>
            <a:off x="6074112" y="2963045"/>
            <a:ext cx="4918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ChildNetwork Loss </a:t>
            </a:r>
            <a:r>
              <a:rPr lang="ko-KR" altLang="en-US" sz="1400" b="1"/>
              <a:t>＆ </a:t>
            </a:r>
            <a:r>
              <a:rPr lang="en-US" altLang="ko-KR" sz="1400" b="1"/>
              <a:t>Test Accuracy for MNIST Dataset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629011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3" descr="ì¬ì§2">
            <a:extLst>
              <a:ext uri="{FF2B5EF4-FFF2-40B4-BE49-F238E27FC236}">
                <a16:creationId xmlns:a16="http://schemas.microsoft.com/office/drawing/2014/main" id="{A99B235F-9A1C-4DB9-ACC5-16143DF5C5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496" y="2557387"/>
            <a:ext cx="8112056" cy="3737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ì¬ì§3">
            <a:extLst>
              <a:ext uri="{FF2B5EF4-FFF2-40B4-BE49-F238E27FC236}">
                <a16:creationId xmlns:a16="http://schemas.microsoft.com/office/drawing/2014/main" id="{DEC4C157-1DE7-4285-8176-95B53D4FD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65" y="1790013"/>
            <a:ext cx="8624834" cy="457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43</a:t>
            </a:r>
            <a:endParaRPr lang="ko-KR" altLang="en-US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57676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5. </a:t>
            </a:r>
            <a:r>
              <a:rPr lang="ko-KR" altLang="en-US" sz="3200" b="1">
                <a:solidFill>
                  <a:schemeClr val="bg1"/>
                </a:solidFill>
              </a:rPr>
              <a:t>실험 결과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MNIST Data</a:t>
            </a:r>
            <a:endParaRPr lang="en-US" altLang="ko-KR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1036B3-E522-4A7B-A2E1-2E3905BC7F83}"/>
              </a:ext>
            </a:extLst>
          </p:cNvPr>
          <p:cNvSpPr/>
          <p:nvPr/>
        </p:nvSpPr>
        <p:spPr>
          <a:xfrm>
            <a:off x="368548" y="1578180"/>
            <a:ext cx="4235320" cy="385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/>
              <a:t>arc_seq</a:t>
            </a:r>
          </a:p>
          <a:p>
            <a:pPr algn="ctr"/>
            <a:r>
              <a:rPr lang="en-US" altLang="ko-KR" sz="1000"/>
              <a:t>[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 </a:t>
            </a:r>
            <a:r>
              <a:rPr lang="en-US" altLang="ko-KR" sz="1000"/>
              <a:t>,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F3A7C-F69E-466B-93F4-9D682A659A92}"/>
              </a:ext>
            </a:extLst>
          </p:cNvPr>
          <p:cNvSpPr txBox="1"/>
          <p:nvPr/>
        </p:nvSpPr>
        <p:spPr>
          <a:xfrm>
            <a:off x="398871" y="1963260"/>
            <a:ext cx="421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[1, 2, 1, 3, 0, 1, 0, 4, 1, 1, 1, 1, 0, 1, 0, 1, 1, 0, 0, 1,</a:t>
            </a:r>
          </a:p>
          <a:p>
            <a:r>
              <a:rPr lang="en-US" altLang="ko-KR" sz="1400"/>
              <a:t>0, 1, 0, 4, 1, 0, 2, 0, 0, 3, 1, 1, 0, 0, 0, 0, 4, 1, 1, 0]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707110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5. </a:t>
            </a:r>
            <a:r>
              <a:rPr lang="ko-KR" altLang="en-US" sz="3200" b="1">
                <a:solidFill>
                  <a:schemeClr val="bg1"/>
                </a:solidFill>
              </a:rPr>
              <a:t>실험 결과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44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1. MNIST Data</a:t>
            </a:r>
            <a:endParaRPr lang="en-US" altLang="ko-KR" b="1" dirty="0"/>
          </a:p>
        </p:txBody>
      </p:sp>
      <p:pic>
        <p:nvPicPr>
          <p:cNvPr id="7170" name="Picture 2" descr="ì¬ì§4">
            <a:extLst>
              <a:ext uri="{FF2B5EF4-FFF2-40B4-BE49-F238E27FC236}">
                <a16:creationId xmlns:a16="http://schemas.microsoft.com/office/drawing/2014/main" id="{8FC384E1-E093-4519-A35C-F83D4968C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1" y="1629593"/>
            <a:ext cx="10715539" cy="324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8452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2861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5. </a:t>
            </a:r>
            <a:r>
              <a:rPr lang="ko-KR" altLang="en-US" sz="3200" b="1">
                <a:solidFill>
                  <a:schemeClr val="bg1"/>
                </a:solidFill>
              </a:rPr>
              <a:t>실험 결과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45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Welding Defects Dataset</a:t>
            </a:r>
            <a:endParaRPr lang="en-US" altLang="ko-KR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B5098-0EC2-4C24-873E-61B6C44A9B1C}"/>
              </a:ext>
            </a:extLst>
          </p:cNvPr>
          <p:cNvSpPr txBox="1"/>
          <p:nvPr/>
        </p:nvSpPr>
        <p:spPr>
          <a:xfrm>
            <a:off x="435935" y="1219341"/>
            <a:ext cx="11610364" cy="558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/>
              <a:t>100.00% Test Accuracy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3BB0E17-E835-4D81-8F5A-F137AF764328}"/>
              </a:ext>
            </a:extLst>
          </p:cNvPr>
          <p:cNvGrpSpPr/>
          <p:nvPr/>
        </p:nvGrpSpPr>
        <p:grpSpPr>
          <a:xfrm>
            <a:off x="6335044" y="2064229"/>
            <a:ext cx="5141095" cy="3277315"/>
            <a:chOff x="813823" y="2268052"/>
            <a:chExt cx="7437516" cy="3775768"/>
          </a:xfrm>
        </p:grpSpPr>
        <p:pic>
          <p:nvPicPr>
            <p:cNvPr id="14338" name="Picture 2" descr="https://github.com/MINGUKKANG/ENAS-Tensorflow/raw/master/images/Welding_Child_network_graph.png">
              <a:extLst>
                <a:ext uri="{FF2B5EF4-FFF2-40B4-BE49-F238E27FC236}">
                  <a16:creationId xmlns:a16="http://schemas.microsoft.com/office/drawing/2014/main" id="{74AC2188-C2FA-4FB3-B06D-9A2203530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23" y="2325062"/>
              <a:ext cx="7437516" cy="3718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2423C6-BA42-4E9F-846D-D73C49B9125D}"/>
                </a:ext>
              </a:extLst>
            </p:cNvPr>
            <p:cNvSpPr txBox="1"/>
            <p:nvPr/>
          </p:nvSpPr>
          <p:spPr>
            <a:xfrm>
              <a:off x="829314" y="2268052"/>
              <a:ext cx="575388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ChildNetwork Loss </a:t>
              </a:r>
              <a:r>
                <a:rPr lang="ko-KR" altLang="en-US" sz="1400" b="1"/>
                <a:t>＆ </a:t>
              </a:r>
              <a:r>
                <a:rPr lang="en-US" altLang="ko-KR" sz="1400" b="1"/>
                <a:t>Test Accuracy for Welding Defects Dataset</a:t>
              </a:r>
              <a:endParaRPr lang="ko-KR" altLang="en-US" sz="1400" b="1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2F05ABE7-0E4F-4630-9DFD-8F20EFD55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5" y="2177369"/>
            <a:ext cx="6039977" cy="30193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22141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ì¬ì§2">
            <a:extLst>
              <a:ext uri="{FF2B5EF4-FFF2-40B4-BE49-F238E27FC236}">
                <a16:creationId xmlns:a16="http://schemas.microsoft.com/office/drawing/2014/main" id="{177A68A7-EE36-496B-BF9F-16628AA76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43" y="2285607"/>
            <a:ext cx="8419909" cy="413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4. </a:t>
            </a:r>
            <a:r>
              <a:rPr lang="ko-KR" altLang="en-US" sz="3200" b="1">
                <a:solidFill>
                  <a:schemeClr val="bg1"/>
                </a:solidFill>
              </a:rPr>
              <a:t>실험 결과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46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Welding Defects Dataset</a:t>
            </a:r>
            <a:endParaRPr lang="en-US" altLang="ko-KR" b="1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51036B3-E522-4A7B-A2E1-2E3905BC7F83}"/>
              </a:ext>
            </a:extLst>
          </p:cNvPr>
          <p:cNvSpPr/>
          <p:nvPr/>
        </p:nvSpPr>
        <p:spPr>
          <a:xfrm>
            <a:off x="368548" y="1578180"/>
            <a:ext cx="4235320" cy="385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/>
              <a:t>arc_seq</a:t>
            </a:r>
          </a:p>
          <a:p>
            <a:pPr algn="ctr"/>
            <a:r>
              <a:rPr lang="en-US" altLang="ko-KR" sz="1000"/>
              <a:t>[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 </a:t>
            </a:r>
            <a:r>
              <a:rPr lang="en-US" altLang="ko-KR" sz="1000"/>
              <a:t>,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 </a:t>
            </a:r>
            <a:r>
              <a:rPr lang="ko-KR" altLang="en-US" sz="1000"/>
              <a:t>●</a:t>
            </a:r>
            <a:r>
              <a:rPr lang="en-US" altLang="ko-KR" sz="1000"/>
              <a:t>,</a:t>
            </a:r>
            <a:r>
              <a:rPr lang="ko-KR" altLang="en-US" sz="1000"/>
              <a:t> ●</a:t>
            </a:r>
            <a:r>
              <a:rPr lang="en-US" altLang="ko-KR" sz="1000"/>
              <a:t>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FF3A7C-F69E-466B-93F4-9D682A659A92}"/>
              </a:ext>
            </a:extLst>
          </p:cNvPr>
          <p:cNvSpPr txBox="1"/>
          <p:nvPr/>
        </p:nvSpPr>
        <p:spPr>
          <a:xfrm>
            <a:off x="398871" y="1963260"/>
            <a:ext cx="4216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[1, 0, 0, 1, 0, 0, 1, 1, 2, 2, 1, 1, 1, 1, 1, 2, 1, 0, 0, 0,</a:t>
            </a:r>
          </a:p>
          <a:p>
            <a:r>
              <a:rPr lang="en-US" altLang="ko-KR" sz="1400"/>
              <a:t> 0, 0, 0, 3, 2, 2, 1, 0, 2, 0, 2, 3, 0, 3, 4, 0, 1, 0, 3, 2]</a:t>
            </a:r>
            <a:endParaRPr lang="ko-KR" altLang="en-US" sz="1400"/>
          </a:p>
        </p:txBody>
      </p:sp>
      <p:pic>
        <p:nvPicPr>
          <p:cNvPr id="17412" name="Picture 4" descr="ì¬ì§3">
            <a:extLst>
              <a:ext uri="{FF2B5EF4-FFF2-40B4-BE49-F238E27FC236}">
                <a16:creationId xmlns:a16="http://schemas.microsoft.com/office/drawing/2014/main" id="{2906DE2C-D349-4DB4-A56C-56B544901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35516"/>
            <a:ext cx="7749869" cy="526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541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5. </a:t>
            </a:r>
            <a:r>
              <a:rPr lang="ko-KR" altLang="en-US" sz="3200" b="1">
                <a:solidFill>
                  <a:schemeClr val="bg1"/>
                </a:solidFill>
              </a:rPr>
              <a:t>실험 결과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47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988865-F140-470E-820C-D0868A2A8933}"/>
              </a:ext>
            </a:extLst>
          </p:cNvPr>
          <p:cNvSpPr txBox="1"/>
          <p:nvPr/>
        </p:nvSpPr>
        <p:spPr>
          <a:xfrm>
            <a:off x="223863" y="741594"/>
            <a:ext cx="1161036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/>
              <a:t>2. Welding Defects Dataset</a:t>
            </a:r>
            <a:endParaRPr lang="en-US" altLang="ko-KR" b="1" dirty="0"/>
          </a:p>
        </p:txBody>
      </p:sp>
      <p:pic>
        <p:nvPicPr>
          <p:cNvPr id="16386" name="Picture 2" descr="ì¬ì§4">
            <a:extLst>
              <a:ext uri="{FF2B5EF4-FFF2-40B4-BE49-F238E27FC236}">
                <a16:creationId xmlns:a16="http://schemas.microsoft.com/office/drawing/2014/main" id="{F5C5A988-D069-4A6D-8BD8-C98A7D26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7" y="1595261"/>
            <a:ext cx="10908972" cy="31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447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F5D355-9344-4001-A98A-8D469C8F93FF}"/>
              </a:ext>
            </a:extLst>
          </p:cNvPr>
          <p:cNvSpPr txBox="1"/>
          <p:nvPr/>
        </p:nvSpPr>
        <p:spPr>
          <a:xfrm>
            <a:off x="5279109" y="2652160"/>
            <a:ext cx="909223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2400" b="1">
                <a:latin typeface="+mj-lt"/>
              </a:rPr>
              <a:t>고 찰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904B9-1EA3-4A7C-B52F-F3FEA2740A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C71FA4-CE9D-47D2-ADBE-CFFA8B463868}"/>
              </a:ext>
            </a:extLst>
          </p:cNvPr>
          <p:cNvSpPr txBox="1"/>
          <p:nvPr/>
        </p:nvSpPr>
        <p:spPr>
          <a:xfrm>
            <a:off x="11787610" y="6417578"/>
            <a:ext cx="57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48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D3CC-AF77-4257-8347-E43AE573C073}"/>
              </a:ext>
            </a:extLst>
          </p:cNvPr>
          <p:cNvSpPr txBox="1"/>
          <p:nvPr/>
        </p:nvSpPr>
        <p:spPr>
          <a:xfrm>
            <a:off x="108744" y="0"/>
            <a:ext cx="55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B5B055-965D-498F-B19E-2B2F77AF3F17}"/>
              </a:ext>
            </a:extLst>
          </p:cNvPr>
          <p:cNvCxnSpPr>
            <a:cxnSpLocks/>
          </p:cNvCxnSpPr>
          <p:nvPr/>
        </p:nvCxnSpPr>
        <p:spPr>
          <a:xfrm>
            <a:off x="1754697" y="3429000"/>
            <a:ext cx="8682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834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6. </a:t>
            </a:r>
            <a:r>
              <a:rPr lang="ko-KR" altLang="en-US" sz="3200" b="1">
                <a:solidFill>
                  <a:schemeClr val="bg1"/>
                </a:solidFill>
              </a:rPr>
              <a:t>고찰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49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5BCC5-AA10-42A2-B95E-205F29A44D7F}"/>
              </a:ext>
            </a:extLst>
          </p:cNvPr>
          <p:cNvSpPr txBox="1"/>
          <p:nvPr/>
        </p:nvSpPr>
        <p:spPr>
          <a:xfrm>
            <a:off x="247859" y="976421"/>
            <a:ext cx="116103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적용 가능할 것 같은 분야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 b="1"/>
              <a:t> 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DD803E-62B1-4DD5-AF48-9C5D9EE67251}"/>
              </a:ext>
            </a:extLst>
          </p:cNvPr>
          <p:cNvSpPr txBox="1"/>
          <p:nvPr/>
        </p:nvSpPr>
        <p:spPr>
          <a:xfrm>
            <a:off x="459722" y="1740371"/>
            <a:ext cx="10637453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1. Find Classification Model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2. Architecture search for Object Detection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3. Augmentation Search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4. Variational AutoEncoder(Reconstruction, Regularization Loss)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5. 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387305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CE9EEB-0AB2-4E83-988D-47FF91077166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639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1. Neural Network</a:t>
            </a:r>
            <a:r>
              <a:rPr lang="ko-KR" altLang="en-US" sz="3200" b="1">
                <a:solidFill>
                  <a:schemeClr val="bg1"/>
                </a:solidFill>
              </a:rPr>
              <a:t>에 대한 소개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3C8D06-0FF9-460F-8114-08BFA65F3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776061"/>
            <a:ext cx="10440000" cy="556115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D45606D9-437C-4CF7-99AA-825C9B3DA123}"/>
              </a:ext>
            </a:extLst>
          </p:cNvPr>
          <p:cNvSpPr/>
          <p:nvPr/>
        </p:nvSpPr>
        <p:spPr>
          <a:xfrm>
            <a:off x="8374008" y="6525300"/>
            <a:ext cx="31021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http://cs231n.stanford.edu/syllabus.html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55282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6. </a:t>
            </a:r>
            <a:r>
              <a:rPr lang="ko-KR" altLang="en-US" sz="3200" b="1">
                <a:solidFill>
                  <a:schemeClr val="bg1"/>
                </a:solidFill>
              </a:rPr>
              <a:t>고찰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5BCC5-AA10-42A2-B95E-205F29A44D7F}"/>
              </a:ext>
            </a:extLst>
          </p:cNvPr>
          <p:cNvSpPr txBox="1"/>
          <p:nvPr/>
        </p:nvSpPr>
        <p:spPr>
          <a:xfrm>
            <a:off x="247859" y="976421"/>
            <a:ext cx="116103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적용 가능할 것 같은 분야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 b="1"/>
              <a:t> 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DD803E-62B1-4DD5-AF48-9C5D9EE67251}"/>
              </a:ext>
            </a:extLst>
          </p:cNvPr>
          <p:cNvSpPr txBox="1"/>
          <p:nvPr/>
        </p:nvSpPr>
        <p:spPr>
          <a:xfrm>
            <a:off x="459722" y="1740371"/>
            <a:ext cx="10637453" cy="378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1. Find Classification Model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2. Architecture search for Object Detection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</a:rPr>
              <a:t>3. Augmentation Search</a:t>
            </a:r>
            <a:r>
              <a:rPr lang="en-US" altLang="ko-KR" sz="1600"/>
              <a:t>(</a:t>
            </a:r>
            <a:r>
              <a:rPr lang="en-US" altLang="ko-KR" sz="1600">
                <a:hlinkClick r:id="rId2"/>
              </a:rPr>
              <a:t>https://arxiv.org/pdf/1805.09501.pdf</a:t>
            </a:r>
            <a:r>
              <a:rPr lang="en-US" altLang="ko-KR" sz="16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</a:rPr>
              <a:t>achieve an error rate of 1.48%, which is 0.65% better than the previous state-of-the-art.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4. Variational AutoEncoder(Reconstruction, Regularization Loss)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5. Generative Adversarial Network</a:t>
            </a:r>
          </a:p>
        </p:txBody>
      </p:sp>
    </p:spTree>
    <p:extLst>
      <p:ext uri="{BB962C8B-B14F-4D97-AF65-F5344CB8AC3E}">
        <p14:creationId xmlns:p14="http://schemas.microsoft.com/office/powerpoint/2010/main" val="4238294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58183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6. </a:t>
            </a:r>
            <a:r>
              <a:rPr lang="ko-KR" altLang="en-US" sz="3200" b="1">
                <a:solidFill>
                  <a:schemeClr val="bg1"/>
                </a:solidFill>
              </a:rPr>
              <a:t>고찰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51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35BCC5-AA10-42A2-B95E-205F29A44D7F}"/>
              </a:ext>
            </a:extLst>
          </p:cNvPr>
          <p:cNvSpPr txBox="1"/>
          <p:nvPr/>
        </p:nvSpPr>
        <p:spPr>
          <a:xfrm>
            <a:off x="247859" y="976421"/>
            <a:ext cx="11610364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적용 가능할 것 같은 분야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 b="1"/>
              <a:t> </a:t>
            </a:r>
            <a:endParaRPr lang="en-US" altLang="ko-KR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DD803E-62B1-4DD5-AF48-9C5D9EE67251}"/>
              </a:ext>
            </a:extLst>
          </p:cNvPr>
          <p:cNvSpPr txBox="1"/>
          <p:nvPr/>
        </p:nvSpPr>
        <p:spPr>
          <a:xfrm>
            <a:off x="459722" y="1740371"/>
            <a:ext cx="10637453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/>
              <a:t>1. Find Classification Model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2. Architecture search for Object Detection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3. Augmentation Search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/>
              <a:t>4. Variational AutoEncoder(Reconstruction, Regularization Loss)</a:t>
            </a:r>
          </a:p>
          <a:p>
            <a:pPr>
              <a:lnSpc>
                <a:spcPct val="150000"/>
              </a:lnSpc>
            </a:pPr>
            <a:endParaRPr lang="en-US" altLang="ko-KR" sz="1600"/>
          </a:p>
          <a:p>
            <a:pPr>
              <a:lnSpc>
                <a:spcPct val="150000"/>
              </a:lnSpc>
            </a:pPr>
            <a:r>
              <a:rPr lang="en-US" altLang="ko-KR" sz="1600">
                <a:solidFill>
                  <a:srgbClr val="FF0000"/>
                </a:solidFill>
              </a:rPr>
              <a:t>5. Generative Adversarial Network(</a:t>
            </a:r>
            <a:r>
              <a:rPr lang="ko-KR" altLang="en-US" sz="1600">
                <a:solidFill>
                  <a:srgbClr val="FF0000"/>
                </a:solidFill>
              </a:rPr>
              <a:t>더욱 많은 공부가 필요합니다</a:t>
            </a:r>
            <a:r>
              <a:rPr lang="en-US" altLang="ko-KR" sz="1600">
                <a:solidFill>
                  <a:srgbClr val="FF0000"/>
                </a:solidFill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42903278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5555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7. </a:t>
            </a:r>
            <a:r>
              <a:rPr lang="ko-KR" altLang="en-US" sz="3200" b="1">
                <a:solidFill>
                  <a:schemeClr val="bg1"/>
                </a:solidFill>
              </a:rPr>
              <a:t>참고 문헌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7782DD-2013-4996-B7E3-22D64587E6DC}"/>
              </a:ext>
            </a:extLst>
          </p:cNvPr>
          <p:cNvSpPr txBox="1"/>
          <p:nvPr/>
        </p:nvSpPr>
        <p:spPr>
          <a:xfrm>
            <a:off x="11778811" y="6425259"/>
            <a:ext cx="498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52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B0F1E2-F832-49F2-864B-5D8467A02093}"/>
              </a:ext>
            </a:extLst>
          </p:cNvPr>
          <p:cNvSpPr txBox="1"/>
          <p:nvPr/>
        </p:nvSpPr>
        <p:spPr>
          <a:xfrm>
            <a:off x="318781" y="1005520"/>
            <a:ext cx="10637453" cy="429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600"/>
              <a:t>1. https://github.com/melodyguan/enas</a:t>
            </a:r>
          </a:p>
          <a:p>
            <a:pPr>
              <a:lnSpc>
                <a:spcPct val="250000"/>
              </a:lnSpc>
            </a:pPr>
            <a:r>
              <a:rPr lang="en-US" altLang="ko-KR" sz="1600"/>
              <a:t>2. https://github.com/MINGUKKANG/ENAS-Tensorflow</a:t>
            </a:r>
          </a:p>
          <a:p>
            <a:pPr>
              <a:lnSpc>
                <a:spcPct val="250000"/>
              </a:lnSpc>
            </a:pPr>
            <a:r>
              <a:rPr lang="en-US" altLang="ko-KR" sz="1600"/>
              <a:t>3. </a:t>
            </a:r>
            <a:r>
              <a:rPr lang="ko-KR" altLang="en-US" sz="1600"/>
              <a:t>https://arxiv.org/pdf/1802.03268.pdf</a:t>
            </a:r>
            <a:endParaRPr lang="en-US" altLang="ko-KR" sz="1600"/>
          </a:p>
          <a:p>
            <a:pPr>
              <a:lnSpc>
                <a:spcPct val="250000"/>
              </a:lnSpc>
            </a:pPr>
            <a:r>
              <a:rPr lang="en-US" altLang="ko-KR" sz="1600"/>
              <a:t>4. https://ratsgo.github.io/from%20frequency%20to%20semantics/2017/10/06/attention/</a:t>
            </a:r>
          </a:p>
          <a:p>
            <a:pPr>
              <a:lnSpc>
                <a:spcPct val="250000"/>
              </a:lnSpc>
            </a:pPr>
            <a:r>
              <a:rPr lang="en-US" altLang="ko-KR" sz="1600"/>
              <a:t>5. https://github.com/MINGUKKANG/VAE-tensorflow</a:t>
            </a:r>
          </a:p>
          <a:p>
            <a:pPr>
              <a:lnSpc>
                <a:spcPct val="250000"/>
              </a:lnSpc>
            </a:pPr>
            <a:r>
              <a:rPr lang="en-US" altLang="ko-KR" sz="1600"/>
              <a:t>6. https://www.youtube.com/watch?v=gINks-YCTBs</a:t>
            </a:r>
          </a:p>
          <a:p>
            <a:pPr>
              <a:lnSpc>
                <a:spcPct val="250000"/>
              </a:lnSpc>
            </a:pPr>
            <a:r>
              <a:rPr lang="en-US" altLang="ko-KR" sz="1600"/>
              <a:t>7. https://www.youtube.com/watch?v=fbCcJaSQPPA</a:t>
            </a:r>
          </a:p>
        </p:txBody>
      </p:sp>
    </p:spTree>
    <p:extLst>
      <p:ext uri="{BB962C8B-B14F-4D97-AF65-F5344CB8AC3E}">
        <p14:creationId xmlns:p14="http://schemas.microsoft.com/office/powerpoint/2010/main" val="26398486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7F5D355-9344-4001-A98A-8D469C8F93FF}"/>
              </a:ext>
            </a:extLst>
          </p:cNvPr>
          <p:cNvSpPr txBox="1"/>
          <p:nvPr/>
        </p:nvSpPr>
        <p:spPr>
          <a:xfrm>
            <a:off x="5279109" y="2652160"/>
            <a:ext cx="1165704" cy="7134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>
                <a:latin typeface="+mj-lt"/>
              </a:rPr>
              <a:t>Q </a:t>
            </a:r>
            <a:r>
              <a:rPr lang="ko-KR" altLang="en-US" sz="2400" b="1">
                <a:latin typeface="+mj-lt"/>
              </a:rPr>
              <a:t>＆ </a:t>
            </a:r>
            <a:r>
              <a:rPr lang="en-US" altLang="ko-KR" sz="2400" b="1">
                <a:latin typeface="+mj-lt"/>
              </a:rPr>
              <a:t>A</a:t>
            </a:r>
            <a:endParaRPr lang="en-US" altLang="ko-KR" sz="2400" b="1" dirty="0">
              <a:latin typeface="+mj-lt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E29904B9-1EA3-4A7C-B52F-F3FEA2740AF2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C71FA4-CE9D-47D2-ADBE-CFFA8B463868}"/>
              </a:ext>
            </a:extLst>
          </p:cNvPr>
          <p:cNvSpPr txBox="1"/>
          <p:nvPr/>
        </p:nvSpPr>
        <p:spPr>
          <a:xfrm>
            <a:off x="11787610" y="6417578"/>
            <a:ext cx="570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53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3D3CC-AF77-4257-8347-E43AE573C073}"/>
              </a:ext>
            </a:extLst>
          </p:cNvPr>
          <p:cNvSpPr txBox="1"/>
          <p:nvPr/>
        </p:nvSpPr>
        <p:spPr>
          <a:xfrm>
            <a:off x="108744" y="0"/>
            <a:ext cx="5555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bg1"/>
                </a:solidFill>
              </a:rPr>
              <a:t>Contents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2B5B055-965D-498F-B19E-2B2F77AF3F17}"/>
              </a:ext>
            </a:extLst>
          </p:cNvPr>
          <p:cNvCxnSpPr>
            <a:cxnSpLocks/>
          </p:cNvCxnSpPr>
          <p:nvPr/>
        </p:nvCxnSpPr>
        <p:spPr>
          <a:xfrm>
            <a:off x="1754697" y="3429000"/>
            <a:ext cx="8682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CE9EEB-0AB2-4E83-988D-47FF91077166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6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639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1. Neural Network</a:t>
            </a:r>
            <a:r>
              <a:rPr lang="ko-KR" altLang="en-US" sz="3200" b="1">
                <a:solidFill>
                  <a:schemeClr val="bg1"/>
                </a:solidFill>
              </a:rPr>
              <a:t>에 대한 소개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981C82-51D0-4574-9ACC-D013668FD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1082760"/>
            <a:ext cx="10440000" cy="52677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223137-7632-460C-BE81-9BD6EACA83C7}"/>
              </a:ext>
            </a:extLst>
          </p:cNvPr>
          <p:cNvSpPr/>
          <p:nvPr/>
        </p:nvSpPr>
        <p:spPr>
          <a:xfrm>
            <a:off x="8374008" y="6525300"/>
            <a:ext cx="310213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http://cs231n.stanford.edu/syllabus.html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01106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CE9EEB-0AB2-4E83-988D-47FF91077166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7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639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1. Neural Network</a:t>
            </a:r>
            <a:r>
              <a:rPr lang="ko-KR" altLang="en-US" sz="3200" b="1">
                <a:solidFill>
                  <a:schemeClr val="bg1"/>
                </a:solidFill>
              </a:rPr>
              <a:t>에 대한 소개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F8C721-611B-41C7-9BEB-9EB038DEC2D7}"/>
              </a:ext>
            </a:extLst>
          </p:cNvPr>
          <p:cNvSpPr/>
          <p:nvPr/>
        </p:nvSpPr>
        <p:spPr>
          <a:xfrm>
            <a:off x="5210026" y="6503565"/>
            <a:ext cx="6471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https://www.neuraldesigner.com/blog/perceptron-the-main-component-of-neural-networks/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3192DA-A2C7-4803-8FE1-EFE25B9A3817}"/>
              </a:ext>
            </a:extLst>
          </p:cNvPr>
          <p:cNvSpPr/>
          <p:nvPr/>
        </p:nvSpPr>
        <p:spPr>
          <a:xfrm>
            <a:off x="3990784" y="2535128"/>
            <a:ext cx="447674" cy="2133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96A7FE-C27A-4D68-9956-9E14423FEADE}"/>
              </a:ext>
            </a:extLst>
          </p:cNvPr>
          <p:cNvGrpSpPr/>
          <p:nvPr/>
        </p:nvGrpSpPr>
        <p:grpSpPr>
          <a:xfrm>
            <a:off x="412702" y="781760"/>
            <a:ext cx="11177249" cy="4019885"/>
            <a:chOff x="345664" y="1246129"/>
            <a:chExt cx="11177249" cy="4019885"/>
          </a:xfrm>
        </p:grpSpPr>
        <p:pic>
          <p:nvPicPr>
            <p:cNvPr id="3080" name="Picture 8" descr="Multilayer perceptronì ëí ì´ë¯¸ì§ ê²ìê²°ê³¼">
              <a:extLst>
                <a:ext uri="{FF2B5EF4-FFF2-40B4-BE49-F238E27FC236}">
                  <a16:creationId xmlns:a16="http://schemas.microsoft.com/office/drawing/2014/main" id="{91CF0050-B441-48BC-9284-A71A78108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621" y="1246129"/>
              <a:ext cx="5943379" cy="4019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atì ëí ì´ë¯¸ì§ ê²ìê²°ê³¼">
              <a:extLst>
                <a:ext uri="{FF2B5EF4-FFF2-40B4-BE49-F238E27FC236}">
                  <a16:creationId xmlns:a16="http://schemas.microsoft.com/office/drawing/2014/main" id="{6F007B33-CCC4-4CE1-954C-0620C0B0C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64" y="2346719"/>
              <a:ext cx="3606924" cy="2510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6A5E13-F5E5-44A2-A2D5-D488A8AF2AEC}"/>
                </a:ext>
              </a:extLst>
            </p:cNvPr>
            <p:cNvSpPr/>
            <p:nvPr/>
          </p:nvSpPr>
          <p:spPr>
            <a:xfrm>
              <a:off x="4514851" y="2562224"/>
              <a:ext cx="447674" cy="20478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8CB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</a:p>
            <a:p>
              <a:pPr algn="ctr"/>
              <a:endParaRPr lang="en-US" altLang="ko-KR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7179D3E-F9FF-477C-A443-0C8EC20FE230}"/>
                </a:ext>
              </a:extLst>
            </p:cNvPr>
            <p:cNvCxnSpPr>
              <a:stCxn id="9" idx="1"/>
            </p:cNvCxnSpPr>
            <p:nvPr/>
          </p:nvCxnSpPr>
          <p:spPr>
            <a:xfrm flipV="1">
              <a:off x="3990784" y="3601928"/>
              <a:ext cx="44767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B61AC9-CDE0-4397-A9CC-BF27B9974D02}"/>
                </a:ext>
              </a:extLst>
            </p:cNvPr>
            <p:cNvSpPr txBox="1"/>
            <p:nvPr/>
          </p:nvSpPr>
          <p:spPr>
            <a:xfrm>
              <a:off x="10001250" y="2838450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0.35(Dog)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4EE795-C7D6-4B74-875E-972FD67E9B6B}"/>
                </a:ext>
              </a:extLst>
            </p:cNvPr>
            <p:cNvSpPr txBox="1"/>
            <p:nvPr/>
          </p:nvSpPr>
          <p:spPr>
            <a:xfrm>
              <a:off x="9991725" y="3436312"/>
              <a:ext cx="1531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0.25(Air Plane)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5616FB-D571-4D83-A365-63F2F83129AE}"/>
                </a:ext>
              </a:extLst>
            </p:cNvPr>
            <p:cNvSpPr txBox="1"/>
            <p:nvPr/>
          </p:nvSpPr>
          <p:spPr>
            <a:xfrm>
              <a:off x="10010362" y="4005599"/>
              <a:ext cx="889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0.4(Cat)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6627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CE9EEB-0AB2-4E83-988D-47FF91077166}"/>
              </a:ext>
            </a:extLst>
          </p:cNvPr>
          <p:cNvSpPr txBox="1"/>
          <p:nvPr/>
        </p:nvSpPr>
        <p:spPr>
          <a:xfrm>
            <a:off x="11887200" y="6417578"/>
            <a:ext cx="134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639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1. Neural Network</a:t>
            </a:r>
            <a:r>
              <a:rPr lang="ko-KR" altLang="en-US" sz="3200" b="1">
                <a:solidFill>
                  <a:schemeClr val="bg1"/>
                </a:solidFill>
              </a:rPr>
              <a:t>에 대한 소개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F8C721-611B-41C7-9BEB-9EB038DEC2D7}"/>
              </a:ext>
            </a:extLst>
          </p:cNvPr>
          <p:cNvSpPr/>
          <p:nvPr/>
        </p:nvSpPr>
        <p:spPr>
          <a:xfrm>
            <a:off x="5210026" y="6503565"/>
            <a:ext cx="6471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https://www.neuraldesigner.com/blog/perceptron-the-main-component-of-neural-networks/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3192DA-A2C7-4803-8FE1-EFE25B9A3817}"/>
              </a:ext>
            </a:extLst>
          </p:cNvPr>
          <p:cNvSpPr/>
          <p:nvPr/>
        </p:nvSpPr>
        <p:spPr>
          <a:xfrm>
            <a:off x="3990784" y="2535128"/>
            <a:ext cx="447674" cy="2133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96A7FE-C27A-4D68-9956-9E14423FEADE}"/>
              </a:ext>
            </a:extLst>
          </p:cNvPr>
          <p:cNvGrpSpPr/>
          <p:nvPr/>
        </p:nvGrpSpPr>
        <p:grpSpPr>
          <a:xfrm>
            <a:off x="412702" y="781760"/>
            <a:ext cx="11177249" cy="4019885"/>
            <a:chOff x="345664" y="1246129"/>
            <a:chExt cx="11177249" cy="4019885"/>
          </a:xfrm>
        </p:grpSpPr>
        <p:pic>
          <p:nvPicPr>
            <p:cNvPr id="3080" name="Picture 8" descr="Multilayer perceptronì ëí ì´ë¯¸ì§ ê²ìê²°ê³¼">
              <a:extLst>
                <a:ext uri="{FF2B5EF4-FFF2-40B4-BE49-F238E27FC236}">
                  <a16:creationId xmlns:a16="http://schemas.microsoft.com/office/drawing/2014/main" id="{91CF0050-B441-48BC-9284-A71A78108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621" y="1246129"/>
              <a:ext cx="5943379" cy="4019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atì ëí ì´ë¯¸ì§ ê²ìê²°ê³¼">
              <a:extLst>
                <a:ext uri="{FF2B5EF4-FFF2-40B4-BE49-F238E27FC236}">
                  <a16:creationId xmlns:a16="http://schemas.microsoft.com/office/drawing/2014/main" id="{6F007B33-CCC4-4CE1-954C-0620C0B0C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64" y="2346719"/>
              <a:ext cx="3606924" cy="2510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6A5E13-F5E5-44A2-A2D5-D488A8AF2AEC}"/>
                </a:ext>
              </a:extLst>
            </p:cNvPr>
            <p:cNvSpPr/>
            <p:nvPr/>
          </p:nvSpPr>
          <p:spPr>
            <a:xfrm>
              <a:off x="4514851" y="2562224"/>
              <a:ext cx="447674" cy="20478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8CB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</a:p>
            <a:p>
              <a:pPr algn="ctr"/>
              <a:endParaRPr lang="en-US" altLang="ko-KR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7179D3E-F9FF-477C-A443-0C8EC20FE230}"/>
                </a:ext>
              </a:extLst>
            </p:cNvPr>
            <p:cNvCxnSpPr>
              <a:stCxn id="9" idx="1"/>
            </p:cNvCxnSpPr>
            <p:nvPr/>
          </p:nvCxnSpPr>
          <p:spPr>
            <a:xfrm flipV="1">
              <a:off x="3990784" y="3601928"/>
              <a:ext cx="44767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B61AC9-CDE0-4397-A9CC-BF27B9974D02}"/>
                </a:ext>
              </a:extLst>
            </p:cNvPr>
            <p:cNvSpPr txBox="1"/>
            <p:nvPr/>
          </p:nvSpPr>
          <p:spPr>
            <a:xfrm>
              <a:off x="10001250" y="2838450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0.35(Dog)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4EE795-C7D6-4B74-875E-972FD67E9B6B}"/>
                </a:ext>
              </a:extLst>
            </p:cNvPr>
            <p:cNvSpPr txBox="1"/>
            <p:nvPr/>
          </p:nvSpPr>
          <p:spPr>
            <a:xfrm>
              <a:off x="9991725" y="3436312"/>
              <a:ext cx="1531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0.25(Air Plane)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5616FB-D571-4D83-A365-63F2F83129AE}"/>
                </a:ext>
              </a:extLst>
            </p:cNvPr>
            <p:cNvSpPr txBox="1"/>
            <p:nvPr/>
          </p:nvSpPr>
          <p:spPr>
            <a:xfrm>
              <a:off x="10010362" y="4005599"/>
              <a:ext cx="889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0.4(Cat)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0E22B3-BA6D-4DBC-B7D0-0A33B57A430E}"/>
                  </a:ext>
                </a:extLst>
              </p:cNvPr>
              <p:cNvSpPr txBox="1"/>
              <p:nvPr/>
            </p:nvSpPr>
            <p:spPr>
              <a:xfrm>
                <a:off x="469703" y="5092493"/>
                <a:ext cx="70768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−(0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0.35</m:t>
                          </m:r>
                        </m:e>
                      </m:d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</m:d>
                      <m:r>
                        <a:rPr lang="en-US" altLang="ko-KR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+ 1</m:t>
                      </m:r>
                      <m:r>
                        <a:rPr lang="en-US" altLang="ko-KR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)=0.91629</m:t>
                          </m:r>
                        </m:e>
                      </m:func>
                    </m:oMath>
                  </m:oMathPara>
                </a14:m>
                <a:endParaRPr lang="en-US" altLang="ko-KR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0E22B3-BA6D-4DBC-B7D0-0A33B57A4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03" y="5092493"/>
                <a:ext cx="7076809" cy="369332"/>
              </a:xfrm>
              <a:prstGeom prst="rect">
                <a:avLst/>
              </a:prstGeom>
              <a:blipFill>
                <a:blip r:embed="rId4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84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FFD5FC1-ABC5-457D-8184-18E4207342E6}"/>
              </a:ext>
            </a:extLst>
          </p:cNvPr>
          <p:cNvCxnSpPr>
            <a:cxnSpLocks/>
          </p:cNvCxnSpPr>
          <p:nvPr/>
        </p:nvCxnSpPr>
        <p:spPr>
          <a:xfrm flipV="1">
            <a:off x="11476139" y="6149130"/>
            <a:ext cx="715861" cy="708870"/>
          </a:xfrm>
          <a:prstGeom prst="line">
            <a:avLst/>
          </a:prstGeom>
          <a:ln w="25400">
            <a:solidFill>
              <a:srgbClr val="FEAB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7CE9EEB-0AB2-4E83-988D-47FF91077166}"/>
              </a:ext>
            </a:extLst>
          </p:cNvPr>
          <p:cNvSpPr txBox="1"/>
          <p:nvPr/>
        </p:nvSpPr>
        <p:spPr>
          <a:xfrm>
            <a:off x="11800513" y="6449704"/>
            <a:ext cx="510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9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5BBE72-05D4-4A78-97DA-CC408524CE88}"/>
              </a:ext>
            </a:extLst>
          </p:cNvPr>
          <p:cNvSpPr/>
          <p:nvPr/>
        </p:nvSpPr>
        <p:spPr>
          <a:xfrm>
            <a:off x="0" y="0"/>
            <a:ext cx="12192000" cy="7002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6984175-F62F-4E7D-84D3-D7546426C432}"/>
              </a:ext>
            </a:extLst>
          </p:cNvPr>
          <p:cNvSpPr/>
          <p:nvPr/>
        </p:nvSpPr>
        <p:spPr>
          <a:xfrm>
            <a:off x="4062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C9D9A3E-090F-4439-A46D-7329CE89B4A7}"/>
              </a:ext>
            </a:extLst>
          </p:cNvPr>
          <p:cNvSpPr/>
          <p:nvPr/>
        </p:nvSpPr>
        <p:spPr>
          <a:xfrm>
            <a:off x="6096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02D3D7-31F9-4286-8FDF-57AB1868C836}"/>
              </a:ext>
            </a:extLst>
          </p:cNvPr>
          <p:cNvSpPr/>
          <p:nvPr/>
        </p:nvSpPr>
        <p:spPr>
          <a:xfrm>
            <a:off x="8130000" y="0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6C9601-C31D-405C-9124-0D9FD3E82566}"/>
              </a:ext>
            </a:extLst>
          </p:cNvPr>
          <p:cNvSpPr/>
          <p:nvPr/>
        </p:nvSpPr>
        <p:spPr>
          <a:xfrm>
            <a:off x="10158000" y="-1672"/>
            <a:ext cx="2034000" cy="701964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B4E705-787E-4302-865B-AA68E3FB22CF}"/>
              </a:ext>
            </a:extLst>
          </p:cNvPr>
          <p:cNvSpPr txBox="1"/>
          <p:nvPr/>
        </p:nvSpPr>
        <p:spPr>
          <a:xfrm>
            <a:off x="81035" y="38158"/>
            <a:ext cx="6392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>
                <a:solidFill>
                  <a:schemeClr val="bg1"/>
                </a:solidFill>
              </a:rPr>
              <a:t>1. Neural Network</a:t>
            </a:r>
            <a:r>
              <a:rPr lang="ko-KR" altLang="en-US" sz="3200" b="1">
                <a:solidFill>
                  <a:schemeClr val="bg1"/>
                </a:solidFill>
              </a:rPr>
              <a:t>에 대한 소개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FF8C721-611B-41C7-9BEB-9EB038DEC2D7}"/>
              </a:ext>
            </a:extLst>
          </p:cNvPr>
          <p:cNvSpPr/>
          <p:nvPr/>
        </p:nvSpPr>
        <p:spPr>
          <a:xfrm>
            <a:off x="5210026" y="6503565"/>
            <a:ext cx="64716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100" dirty="0"/>
              <a:t>사진</a:t>
            </a:r>
            <a:r>
              <a:rPr lang="en-US" altLang="ko-KR" sz="1100"/>
              <a:t>: https://www.neuraldesigner.com/blog/perceptron-the-main-component-of-neural-networks/</a:t>
            </a:r>
            <a:endParaRPr lang="ko-KR" altLang="en-US" sz="11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3192DA-A2C7-4803-8FE1-EFE25B9A3817}"/>
              </a:ext>
            </a:extLst>
          </p:cNvPr>
          <p:cNvSpPr/>
          <p:nvPr/>
        </p:nvSpPr>
        <p:spPr>
          <a:xfrm>
            <a:off x="3990784" y="2535128"/>
            <a:ext cx="447674" cy="21336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6B96A7FE-C27A-4D68-9956-9E14423FEADE}"/>
              </a:ext>
            </a:extLst>
          </p:cNvPr>
          <p:cNvGrpSpPr/>
          <p:nvPr/>
        </p:nvGrpSpPr>
        <p:grpSpPr>
          <a:xfrm>
            <a:off x="412702" y="781760"/>
            <a:ext cx="11177249" cy="4019885"/>
            <a:chOff x="345664" y="1246129"/>
            <a:chExt cx="11177249" cy="4019885"/>
          </a:xfrm>
        </p:grpSpPr>
        <p:pic>
          <p:nvPicPr>
            <p:cNvPr id="3080" name="Picture 8" descr="Multilayer perceptronì ëí ì´ë¯¸ì§ ê²ìê²°ê³¼">
              <a:extLst>
                <a:ext uri="{FF2B5EF4-FFF2-40B4-BE49-F238E27FC236}">
                  <a16:creationId xmlns:a16="http://schemas.microsoft.com/office/drawing/2014/main" id="{91CF0050-B441-48BC-9284-A71A78108F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4621" y="1246129"/>
              <a:ext cx="5943379" cy="4019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catì ëí ì´ë¯¸ì§ ê²ìê²°ê³¼">
              <a:extLst>
                <a:ext uri="{FF2B5EF4-FFF2-40B4-BE49-F238E27FC236}">
                  <a16:creationId xmlns:a16="http://schemas.microsoft.com/office/drawing/2014/main" id="{6F007B33-CCC4-4CE1-954C-0620C0B0C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664" y="2346719"/>
              <a:ext cx="3606924" cy="2510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46A5E13-F5E5-44A2-A2D5-D488A8AF2AEC}"/>
                </a:ext>
              </a:extLst>
            </p:cNvPr>
            <p:cNvSpPr/>
            <p:nvPr/>
          </p:nvSpPr>
          <p:spPr>
            <a:xfrm>
              <a:off x="4514851" y="2562224"/>
              <a:ext cx="447674" cy="20478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F8CB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n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</a:t>
              </a:r>
            </a:p>
            <a:p>
              <a:pPr algn="ctr"/>
              <a:r>
                <a:rPr lang="en-US" altLang="ko-KR" sz="200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</a:t>
              </a:r>
            </a:p>
            <a:p>
              <a:pPr algn="ctr"/>
              <a:endParaRPr lang="en-US" altLang="ko-KR"/>
            </a:p>
          </p:txBody>
        </p: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7179D3E-F9FF-477C-A443-0C8EC20FE230}"/>
                </a:ext>
              </a:extLst>
            </p:cNvPr>
            <p:cNvCxnSpPr>
              <a:stCxn id="9" idx="1"/>
            </p:cNvCxnSpPr>
            <p:nvPr/>
          </p:nvCxnSpPr>
          <p:spPr>
            <a:xfrm flipV="1">
              <a:off x="3990784" y="3601928"/>
              <a:ext cx="44767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0B61AC9-CDE0-4397-A9CC-BF27B9974D02}"/>
                </a:ext>
              </a:extLst>
            </p:cNvPr>
            <p:cNvSpPr txBox="1"/>
            <p:nvPr/>
          </p:nvSpPr>
          <p:spPr>
            <a:xfrm>
              <a:off x="10001250" y="2838450"/>
              <a:ext cx="10903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0.35(Dog)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54EE795-C7D6-4B74-875E-972FD67E9B6B}"/>
                </a:ext>
              </a:extLst>
            </p:cNvPr>
            <p:cNvSpPr txBox="1"/>
            <p:nvPr/>
          </p:nvSpPr>
          <p:spPr>
            <a:xfrm>
              <a:off x="9991725" y="3436312"/>
              <a:ext cx="15311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0.25(Air Plane)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F5616FB-D571-4D83-A365-63F2F83129AE}"/>
                </a:ext>
              </a:extLst>
            </p:cNvPr>
            <p:cNvSpPr txBox="1"/>
            <p:nvPr/>
          </p:nvSpPr>
          <p:spPr>
            <a:xfrm>
              <a:off x="10010362" y="4005599"/>
              <a:ext cx="889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>
                  <a:solidFill>
                    <a:srgbClr val="FF0000"/>
                  </a:solidFill>
                </a:rPr>
                <a:t>0.4(Cat)</a:t>
              </a:r>
              <a:endParaRPr lang="ko-KR" altLang="en-US" sz="160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0E22B3-BA6D-4DBC-B7D0-0A33B57A430E}"/>
                  </a:ext>
                </a:extLst>
              </p:cNvPr>
              <p:cNvSpPr txBox="1"/>
              <p:nvPr/>
            </p:nvSpPr>
            <p:spPr>
              <a:xfrm>
                <a:off x="469703" y="5092493"/>
                <a:ext cx="90733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i="1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−(0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>
                          <a:latin typeface="Cambria Math" panose="02040503050406030204" pitchFamily="18" charset="0"/>
                        </a:rPr>
                        <m:t>0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0.35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ko-KR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>
                              <a:latin typeface="Cambria Math" panose="02040503050406030204" pitchFamily="18" charset="0"/>
                            </a:rPr>
                            <m:t>0.25</m:t>
                          </m:r>
                        </m:e>
                      </m:d>
                      <m:r>
                        <a:rPr lang="en-US" altLang="ko-KR">
                          <a:latin typeface="Cambria Math" panose="02040503050406030204" pitchFamily="18" charset="0"/>
                        </a:rPr>
                        <m:t>+ 1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</m:d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)=0.91629</m:t>
                          </m:r>
                        </m:e>
                      </m:func>
                    </m:oMath>
                  </m:oMathPara>
                </a14:m>
                <a:endParaRPr lang="en-US" altLang="ko-KR">
                  <a:solidFill>
                    <a:srgbClr val="FF0000"/>
                  </a:solidFill>
                </a:endParaRPr>
              </a:p>
              <a:p>
                <a:endParaRPr lang="en-US" altLang="ko-KR">
                  <a:solidFill>
                    <a:srgbClr val="FF0000"/>
                  </a:solidFill>
                </a:endParaRPr>
              </a:p>
              <a:p>
                <a:r>
                  <a:rPr lang="en-US" altLang="ko-KR">
                    <a:solidFill>
                      <a:srgbClr val="FF0000"/>
                    </a:solidFill>
                  </a:rPr>
                  <a:t>To updata parameters of the Neural Network, We apply Gradient Descent Algorithm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0E22B3-BA6D-4DBC-B7D0-0A33B57A4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703" y="5092493"/>
                <a:ext cx="9073381" cy="923330"/>
              </a:xfrm>
              <a:prstGeom prst="rect">
                <a:avLst/>
              </a:prstGeom>
              <a:blipFill>
                <a:blip r:embed="rId4"/>
                <a:stretch>
                  <a:fillRect l="-538" b="-92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556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2273</Words>
  <Application>Microsoft Office PowerPoint</Application>
  <PresentationFormat>와이드스크린</PresentationFormat>
  <Paragraphs>511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9" baseType="lpstr">
      <vt:lpstr>맑은 고딕</vt:lpstr>
      <vt:lpstr>Arial</vt:lpstr>
      <vt:lpstr>Calibri</vt:lpstr>
      <vt:lpstr>Cambria Math</vt:lpstr>
      <vt:lpstr>Corbel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minguk</dc:creator>
  <cp:lastModifiedBy>minguk</cp:lastModifiedBy>
  <cp:revision>242</cp:revision>
  <cp:lastPrinted>2018-06-06T13:20:42Z</cp:lastPrinted>
  <dcterms:created xsi:type="dcterms:W3CDTF">2018-05-31T12:47:40Z</dcterms:created>
  <dcterms:modified xsi:type="dcterms:W3CDTF">2018-07-19T00:39:59Z</dcterms:modified>
</cp:coreProperties>
</file>